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20"/>
  </p:notesMasterIdLst>
  <p:sldIdLst>
    <p:sldId id="12620" r:id="rId5"/>
    <p:sldId id="12618" r:id="rId6"/>
    <p:sldId id="12619" r:id="rId7"/>
    <p:sldId id="12621" r:id="rId8"/>
    <p:sldId id="12622" r:id="rId9"/>
    <p:sldId id="12623" r:id="rId10"/>
    <p:sldId id="12632" r:id="rId11"/>
    <p:sldId id="12625" r:id="rId12"/>
    <p:sldId id="12626" r:id="rId13"/>
    <p:sldId id="12627" r:id="rId14"/>
    <p:sldId id="12628" r:id="rId15"/>
    <p:sldId id="12629" r:id="rId16"/>
    <p:sldId id="12630" r:id="rId17"/>
    <p:sldId id="12631" r:id="rId18"/>
    <p:sldId id="1261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608" userDrawn="1">
          <p15:clr>
            <a:srgbClr val="A4A3A4"/>
          </p15:clr>
        </p15:guide>
        <p15:guide id="2" pos="4008" userDrawn="1">
          <p15:clr>
            <a:srgbClr val="A4A3A4"/>
          </p15:clr>
        </p15:guide>
        <p15:guide id="3"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58326-7EDA-88A0-0154-F442D8D6FF16}" name="Jackie Goldfarb" initials="JG" userId="S::jackie.goldfarb@corient.com::1f2375f2-d93b-4c63-84bc-a4d85cb0c41f" providerId="AD"/>
  <p188:author id="{63F14DBB-85C5-8F48-3525-531423E7F3EB}" name="Neil Teubel" initials="NT" userId="S::neil.teubel@corient.com::1e93afed-4980-4bb8-923a-9cc3cb1968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193A"/>
    <a:srgbClr val="012068"/>
    <a:srgbClr val="EFF0F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10000" cmpd="sng">
              <a:solidFill>
                <a:schemeClr val="accent1"/>
              </a:solidFill>
            </a:ln>
          </a:top>
          <a:bottom>
            <a:ln w="10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0000" cmpd="sng">
              <a:solidFill>
                <a:schemeClr val="lt1"/>
              </a:solidFill>
            </a:ln>
          </a:top>
        </a:tcBdr>
        <a:fill>
          <a:solidFill>
            <a:schemeClr val="accent1"/>
          </a:solidFill>
        </a:fill>
      </a:tcStyle>
    </a:lastRow>
    <a:firstRow>
      <a:tcTxStyle b="on">
        <a:fontRef idx="minor">
          <a:prstClr val="black"/>
        </a:fontRef>
        <a:schemeClr val="dk1"/>
      </a:tcTxStyle>
      <a:tcStyle>
        <a:tcBdr>
          <a:bottom>
            <a:ln w="10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21" autoAdjust="0"/>
    <p:restoredTop sz="96327"/>
  </p:normalViewPr>
  <p:slideViewPr>
    <p:cSldViewPr snapToGrid="0">
      <p:cViewPr varScale="1">
        <p:scale>
          <a:sx n="107" d="100"/>
          <a:sy n="107" d="100"/>
        </p:scale>
        <p:origin x="78" y="108"/>
      </p:cViewPr>
      <p:guideLst>
        <p:guide pos="4608"/>
        <p:guide pos="4008"/>
        <p:guide orient="horz"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68252048125244E-2"/>
          <c:y val="7.8042257217847771E-2"/>
          <c:w val="0.82350839570322276"/>
          <c:h val="0.76663543307086612"/>
        </c:manualLayout>
      </c:layout>
      <c:barChart>
        <c:barDir val="col"/>
        <c:grouping val="clustered"/>
        <c:varyColors val="0"/>
        <c:ser>
          <c:idx val="0"/>
          <c:order val="0"/>
          <c:tx>
            <c:strRef>
              <c:f>Sheet1!$B$1</c:f>
              <c:strCache>
                <c:ptCount val="1"/>
                <c:pt idx="0">
                  <c:v>Estate Tax Exemption</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0515-49D8-9E6B-D8FBE73AA8F4}"/>
              </c:ext>
            </c:extLst>
          </c:dPt>
          <c:dLbls>
            <c:dLbl>
              <c:idx val="12"/>
              <c:layout>
                <c:manualLayout>
                  <c:x val="0"/>
                  <c:y val="6.5366666666666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15-49D8-9E6B-D8FBE73AA8F4}"/>
                </c:ext>
              </c:extLst>
            </c:dLbl>
            <c:dLbl>
              <c:idx val="14"/>
              <c:tx>
                <c:rich>
                  <a:bodyPr/>
                  <a:lstStyle/>
                  <a:p>
                    <a:r>
                      <a:rPr lang="en-US" dirty="0"/>
                      <a:t>13.9</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515-49D8-9E6B-D8FBE73AA8F4}"/>
                </c:ext>
              </c:extLst>
            </c:dLbl>
            <c:dLbl>
              <c:idx val="15"/>
              <c:tx>
                <c:rich>
                  <a:bodyPr/>
                  <a:lstStyle/>
                  <a:p>
                    <a:r>
                      <a:rPr lang="en-US" dirty="0"/>
                      <a:t>7.3?</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0515-49D8-9E6B-D8FBE73AA8F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Sheet1!$B$2:$B$17</c:f>
              <c:numCache>
                <c:formatCode>_(* #,##0.00_);_(* \(#,##0.00\);_(* "-"??_);_(@_)</c:formatCode>
                <c:ptCount val="16"/>
                <c:pt idx="0">
                  <c:v>5</c:v>
                </c:pt>
                <c:pt idx="1">
                  <c:v>5.12</c:v>
                </c:pt>
                <c:pt idx="2">
                  <c:v>5.25</c:v>
                </c:pt>
                <c:pt idx="3">
                  <c:v>5.34</c:v>
                </c:pt>
                <c:pt idx="4">
                  <c:v>5.43</c:v>
                </c:pt>
                <c:pt idx="5">
                  <c:v>5.45</c:v>
                </c:pt>
                <c:pt idx="6">
                  <c:v>5.49</c:v>
                </c:pt>
                <c:pt idx="7">
                  <c:v>11.18</c:v>
                </c:pt>
                <c:pt idx="8">
                  <c:v>11.4</c:v>
                </c:pt>
                <c:pt idx="9">
                  <c:v>11.58</c:v>
                </c:pt>
                <c:pt idx="10">
                  <c:v>11.7</c:v>
                </c:pt>
                <c:pt idx="11">
                  <c:v>12.06</c:v>
                </c:pt>
                <c:pt idx="12">
                  <c:v>12.92</c:v>
                </c:pt>
                <c:pt idx="13">
                  <c:v>13.6</c:v>
                </c:pt>
                <c:pt idx="14">
                  <c:v>14.2</c:v>
                </c:pt>
                <c:pt idx="15">
                  <c:v>7.4</c:v>
                </c:pt>
              </c:numCache>
            </c:numRef>
          </c:val>
          <c:extLst>
            <c:ext xmlns:c16="http://schemas.microsoft.com/office/drawing/2014/chart" uri="{C3380CC4-5D6E-409C-BE32-E72D297353CC}">
              <c16:uniqueId val="{00000005-0515-49D8-9E6B-D8FBE73AA8F4}"/>
            </c:ext>
          </c:extLst>
        </c:ser>
        <c:dLbls>
          <c:showLegendKey val="0"/>
          <c:showVal val="0"/>
          <c:showCatName val="0"/>
          <c:showSerName val="0"/>
          <c:showPercent val="0"/>
          <c:showBubbleSize val="0"/>
        </c:dLbls>
        <c:gapWidth val="43"/>
        <c:overlap val="-27"/>
        <c:axId val="1719899647"/>
        <c:axId val="1445556399"/>
      </c:barChart>
      <c:lineChart>
        <c:grouping val="standard"/>
        <c:varyColors val="0"/>
        <c:ser>
          <c:idx val="1"/>
          <c:order val="1"/>
          <c:tx>
            <c:strRef>
              <c:f>Sheet1!$C$1</c:f>
              <c:strCache>
                <c:ptCount val="1"/>
                <c:pt idx="0">
                  <c:v>Maximum Federal Estate Tax Rate</c:v>
                </c:pt>
              </c:strCache>
            </c:strRef>
          </c:tx>
          <c:spPr>
            <a:ln w="19050" cap="rnd">
              <a:solidFill>
                <a:schemeClr val="bg2"/>
              </a:solidFill>
              <a:round/>
            </a:ln>
            <a:effectLst/>
          </c:spPr>
          <c:marker>
            <c:symbol val="circle"/>
            <c:size val="5"/>
            <c:spPr>
              <a:solidFill>
                <a:schemeClr val="bg2"/>
              </a:solidFill>
              <a:ln w="25400">
                <a:noFill/>
              </a:ln>
              <a:effectLst/>
            </c:spPr>
          </c:marker>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Sheet1!$C$2:$C$17</c:f>
              <c:numCache>
                <c:formatCode>0%</c:formatCode>
                <c:ptCount val="16"/>
                <c:pt idx="0">
                  <c:v>0.34</c:v>
                </c:pt>
                <c:pt idx="1">
                  <c:v>0.34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numCache>
            </c:numRef>
          </c:val>
          <c:smooth val="0"/>
          <c:extLst>
            <c:ext xmlns:c16="http://schemas.microsoft.com/office/drawing/2014/chart" uri="{C3380CC4-5D6E-409C-BE32-E72D297353CC}">
              <c16:uniqueId val="{00000006-0515-49D8-9E6B-D8FBE73AA8F4}"/>
            </c:ext>
          </c:extLst>
        </c:ser>
        <c:dLbls>
          <c:showLegendKey val="0"/>
          <c:showVal val="0"/>
          <c:showCatName val="0"/>
          <c:showSerName val="0"/>
          <c:showPercent val="0"/>
          <c:showBubbleSize val="0"/>
        </c:dLbls>
        <c:marker val="1"/>
        <c:smooth val="0"/>
        <c:axId val="310884992"/>
        <c:axId val="310582720"/>
      </c:lineChart>
      <c:catAx>
        <c:axId val="1719899647"/>
        <c:scaling>
          <c:orientation val="minMax"/>
        </c:scaling>
        <c:delete val="0"/>
        <c:axPos val="b"/>
        <c:numFmt formatCode="General" sourceLinked="1"/>
        <c:majorTickMark val="none"/>
        <c:minorTickMark val="none"/>
        <c:tickLblPos val="low"/>
        <c:spPr>
          <a:noFill/>
          <a:ln w="38100" cap="flat" cmpd="sng" algn="ctr">
            <a:solidFill>
              <a:schemeClr val="bg2"/>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45556399"/>
        <c:crosses val="autoZero"/>
        <c:auto val="1"/>
        <c:lblAlgn val="ctr"/>
        <c:lblOffset val="100"/>
        <c:noMultiLvlLbl val="0"/>
      </c:catAx>
      <c:valAx>
        <c:axId val="1445556399"/>
        <c:scaling>
          <c:orientation val="minMax"/>
          <c:max val="15"/>
          <c:min val="0"/>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dirty="0"/>
                  <a:t>Millions</a:t>
                </a:r>
              </a:p>
            </c:rich>
          </c:tx>
          <c:layout>
            <c:manualLayout>
              <c:xMode val="edge"/>
              <c:yMode val="edge"/>
              <c:x val="9.2275150877459463E-3"/>
              <c:y val="0.3847349081364828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quot;$&quot;#,##0" sourceLinked="0"/>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719899647"/>
        <c:crosses val="autoZero"/>
        <c:crossBetween val="between"/>
        <c:majorUnit val="3"/>
      </c:valAx>
      <c:valAx>
        <c:axId val="310582720"/>
        <c:scaling>
          <c:orientation val="minMax"/>
          <c:max val="0.42"/>
          <c:min val="0.32"/>
        </c:scaling>
        <c:delete val="0"/>
        <c:axPos val="r"/>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dirty="0"/>
                  <a:t>Federal Estate Ta Rate</a:t>
                </a:r>
              </a:p>
            </c:rich>
          </c:tx>
          <c:layout>
            <c:manualLayout>
              <c:xMode val="edge"/>
              <c:yMode val="edge"/>
              <c:x val="0.96239331410146201"/>
              <c:y val="0.2594272965879265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10884992"/>
        <c:crosses val="max"/>
        <c:crossBetween val="between"/>
      </c:valAx>
      <c:catAx>
        <c:axId val="310884992"/>
        <c:scaling>
          <c:orientation val="minMax"/>
        </c:scaling>
        <c:delete val="1"/>
        <c:axPos val="b"/>
        <c:numFmt formatCode="General" sourceLinked="1"/>
        <c:majorTickMark val="out"/>
        <c:minorTickMark val="none"/>
        <c:tickLblPos val="nextTo"/>
        <c:crossAx val="310582720"/>
        <c:crosses val="autoZero"/>
        <c:auto val="1"/>
        <c:lblAlgn val="ctr"/>
        <c:lblOffset val="100"/>
        <c:noMultiLvlLbl val="0"/>
      </c:catAx>
      <c:spPr>
        <a:noFill/>
        <a:ln>
          <a:noFill/>
        </a:ln>
        <a:effectLst/>
      </c:spPr>
    </c:plotArea>
    <c:legend>
      <c:legendPos val="b"/>
      <c:layout>
        <c:manualLayout>
          <c:xMode val="edge"/>
          <c:yMode val="edge"/>
          <c:x val="0.14002059724618149"/>
          <c:y val="0.92847034120734906"/>
          <c:w val="0.71995866328110636"/>
          <c:h val="6.152965879265091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50C1-1F20-FA40-8E35-0C3A8B9D5D13}" type="datetimeFigureOut">
              <a:rPr lang="en-US" smtClean="0"/>
              <a:t>3/7/2025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FC7BD-1ECA-F543-883D-5FC7B528C77F}" type="slidenum">
              <a:rPr lang="en-US" smtClean="0"/>
              <a:t>‹#›</a:t>
            </a:fld>
            <a:endParaRPr lang="en-US"/>
          </a:p>
        </p:txBody>
      </p:sp>
    </p:spTree>
    <p:extLst>
      <p:ext uri="{BB962C8B-B14F-4D97-AF65-F5344CB8AC3E}">
        <p14:creationId xmlns:p14="http://schemas.microsoft.com/office/powerpoint/2010/main" val="265380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1E7F-9788-78D8-EFE6-78BE007CB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24316-C369-A15D-8ACB-53A56A1EC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6DF5A-2706-79B2-FF09-91D76D4ABB3C}"/>
              </a:ext>
            </a:extLst>
          </p:cNvPr>
          <p:cNvSpPr>
            <a:spLocks noGrp="1"/>
          </p:cNvSpPr>
          <p:nvPr>
            <p:ph type="body" idx="1"/>
          </p:nvPr>
        </p:nvSpPr>
        <p:spPr/>
        <p:txBody>
          <a:bodyPr/>
          <a:lstStyle/>
          <a:p>
            <a:r>
              <a:rPr lang="en-US" dirty="0"/>
              <a:t>Sabrina</a:t>
            </a:r>
          </a:p>
        </p:txBody>
      </p:sp>
      <p:sp>
        <p:nvSpPr>
          <p:cNvPr id="4" name="Slide Number Placeholder 3">
            <a:extLst>
              <a:ext uri="{FF2B5EF4-FFF2-40B4-BE49-F238E27FC236}">
                <a16:creationId xmlns:a16="http://schemas.microsoft.com/office/drawing/2014/main" id="{686AB56F-B9F4-2201-8F0A-4B78CE31F66D}"/>
              </a:ext>
            </a:extLst>
          </p:cNvPr>
          <p:cNvSpPr>
            <a:spLocks noGrp="1"/>
          </p:cNvSpPr>
          <p:nvPr>
            <p:ph type="sldNum" sz="quarter" idx="5"/>
          </p:nvPr>
        </p:nvSpPr>
        <p:spPr/>
        <p:txBody>
          <a:bodyPr/>
          <a:lstStyle/>
          <a:p>
            <a:fld id="{B53FC7BD-1ECA-F543-883D-5FC7B528C77F}" type="slidenum">
              <a:rPr lang="en-US" smtClean="0"/>
              <a:t>7</a:t>
            </a:fld>
            <a:endParaRPr lang="en-US"/>
          </a:p>
        </p:txBody>
      </p:sp>
    </p:spTree>
    <p:extLst>
      <p:ext uri="{BB962C8B-B14F-4D97-AF65-F5344CB8AC3E}">
        <p14:creationId xmlns:p14="http://schemas.microsoft.com/office/powerpoint/2010/main" val="2380410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F4FB-8840-FCD7-A780-991812AC6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ECF64-381D-D195-8F01-D3262E12D6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7E37E-0621-8B8C-8C65-6C40DB0DAADF}"/>
              </a:ext>
            </a:extLst>
          </p:cNvPr>
          <p:cNvSpPr>
            <a:spLocks noGrp="1"/>
          </p:cNvSpPr>
          <p:nvPr>
            <p:ph type="body" idx="1"/>
          </p:nvPr>
        </p:nvSpPr>
        <p:spPr/>
        <p:txBody>
          <a:bodyPr/>
          <a:lstStyle/>
          <a:p>
            <a:r>
              <a:rPr lang="en-US"/>
              <a:t>Steve</a:t>
            </a:r>
          </a:p>
        </p:txBody>
      </p:sp>
      <p:sp>
        <p:nvSpPr>
          <p:cNvPr id="4" name="Slide Number Placeholder 3">
            <a:extLst>
              <a:ext uri="{FF2B5EF4-FFF2-40B4-BE49-F238E27FC236}">
                <a16:creationId xmlns:a16="http://schemas.microsoft.com/office/drawing/2014/main" id="{1AD54080-7141-1851-E952-4903A7BE0C2D}"/>
              </a:ext>
            </a:extLst>
          </p:cNvPr>
          <p:cNvSpPr>
            <a:spLocks noGrp="1"/>
          </p:cNvSpPr>
          <p:nvPr>
            <p:ph type="sldNum" sz="quarter" idx="5"/>
          </p:nvPr>
        </p:nvSpPr>
        <p:spPr/>
        <p:txBody>
          <a:bodyPr/>
          <a:lstStyle/>
          <a:p>
            <a:fld id="{B53FC7BD-1ECA-F543-883D-5FC7B528C77F}" type="slidenum">
              <a:rPr lang="en-US" smtClean="0"/>
              <a:t>14</a:t>
            </a:fld>
            <a:endParaRPr lang="en-US"/>
          </a:p>
        </p:txBody>
      </p:sp>
    </p:spTree>
    <p:extLst>
      <p:ext uri="{BB962C8B-B14F-4D97-AF65-F5344CB8AC3E}">
        <p14:creationId xmlns:p14="http://schemas.microsoft.com/office/powerpoint/2010/main" val="23386763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BAB8D8-7254-C002-4F2C-FCC842F21583}"/>
              </a:ext>
            </a:extLst>
          </p:cNvPr>
          <p:cNvPicPr>
            <a:picLocks noChangeAspect="1"/>
          </p:cNvPicPr>
          <p:nvPr userDrawn="1"/>
        </p:nvPicPr>
        <p:blipFill>
          <a:blip r:embed="rId2"/>
          <a:srcRect b="24861"/>
          <a:stretch/>
        </p:blipFill>
        <p:spPr>
          <a:xfrm>
            <a:off x="0" y="0"/>
            <a:ext cx="12192000" cy="685800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
        <p:nvSpPr>
          <p:cNvPr id="7" name="Content Placeholder 2">
            <a:extLst>
              <a:ext uri="{FF2B5EF4-FFF2-40B4-BE49-F238E27FC236}">
                <a16:creationId xmlns:a16="http://schemas.microsoft.com/office/drawing/2014/main" id="{E62FA4FF-D34F-2272-DD0C-F2A61A32A4F9}"/>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 XXXXXXXXX</a:t>
            </a:r>
          </a:p>
          <a:p>
            <a:pPr>
              <a:lnSpc>
                <a:spcPct val="100000"/>
              </a:lnSpc>
            </a:pPr>
            <a:r>
              <a:rPr lang="en-US" dirty="0"/>
              <a:t>Month XX, 20XX</a:t>
            </a:r>
          </a:p>
        </p:txBody>
      </p:sp>
      <p:sp>
        <p:nvSpPr>
          <p:cNvPr id="10" name="Title 1">
            <a:extLst>
              <a:ext uri="{FF2B5EF4-FFF2-40B4-BE49-F238E27FC236}">
                <a16:creationId xmlns:a16="http://schemas.microsoft.com/office/drawing/2014/main" id="{C7CBE236-1A2A-C48E-5BD2-8C22F446B706}"/>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1" name="Content Placeholder 2">
            <a:extLst>
              <a:ext uri="{FF2B5EF4-FFF2-40B4-BE49-F238E27FC236}">
                <a16:creationId xmlns:a16="http://schemas.microsoft.com/office/drawing/2014/main" id="{E6625BAB-CDF9-8362-EA1F-C454ADD487F4}"/>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3474669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a:stretch/>
        </p:blipFill>
        <p:spPr>
          <a:xfrm>
            <a:off x="0" y="5209618"/>
            <a:ext cx="12192000" cy="164838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C7588658-7484-3C17-660B-6A3EBFA9E4A1}"/>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F2318C7-80A5-B1AD-105D-1A8CAB6F4CB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6" name="Graphic 5">
            <a:extLst>
              <a:ext uri="{FF2B5EF4-FFF2-40B4-BE49-F238E27FC236}">
                <a16:creationId xmlns:a16="http://schemas.microsoft.com/office/drawing/2014/main" id="{A26849EF-60C6-3C44-456E-71D6D4A7339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928120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a:stretch/>
        </p:blipFill>
        <p:spPr>
          <a:xfrm rot="10800000">
            <a:off x="0" y="5200651"/>
            <a:ext cx="12203624"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27C437C7-A3C0-C0CC-CCEB-2B08063AE333}"/>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65EB3AD5-BB75-314D-DC6D-8BDCE3996B8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3" name="Graphic 2">
            <a:extLst>
              <a:ext uri="{FF2B5EF4-FFF2-40B4-BE49-F238E27FC236}">
                <a16:creationId xmlns:a16="http://schemas.microsoft.com/office/drawing/2014/main" id="{E10B05B7-433E-1491-717A-66D49C2F011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815119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43959D-E1AD-6AC1-C4EC-F742B8BA42C5}"/>
              </a:ext>
            </a:extLst>
          </p:cNvPr>
          <p:cNvPicPr>
            <a:picLocks noChangeAspect="1"/>
          </p:cNvPicPr>
          <p:nvPr userDrawn="1"/>
        </p:nvPicPr>
        <p:blipFill>
          <a:blip r:embed="rId2"/>
          <a:srcRect l="380" t="17778" r="380" b="17778"/>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4F089714-BE17-DDB0-04F9-C365CB3E5DC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21A7CB25-A179-F446-44AB-55F9444FB919}"/>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0" dirty="0" err="1"/>
              <a:t>Subheadline</a:t>
            </a:r>
            <a:endParaRPr lang="en-US" dirty="0"/>
          </a:p>
        </p:txBody>
      </p:sp>
      <p:pic>
        <p:nvPicPr>
          <p:cNvPr id="3" name="Graphic 2">
            <a:extLst>
              <a:ext uri="{FF2B5EF4-FFF2-40B4-BE49-F238E27FC236}">
                <a16:creationId xmlns:a16="http://schemas.microsoft.com/office/drawing/2014/main" id="{68935038-DA62-3556-459A-0BB598E5399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547207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9" name="Picture 8" descr="A close-up of a river&#10;&#10;Description automatically generated">
            <a:extLst>
              <a:ext uri="{FF2B5EF4-FFF2-40B4-BE49-F238E27FC236}">
                <a16:creationId xmlns:a16="http://schemas.microsoft.com/office/drawing/2014/main" id="{1874901D-AF5A-6C52-C55F-2B2E3AEFD7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flipH="1">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FDAD96CB-821A-86DF-F03A-15D922F60AB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2" name="Title 1">
            <a:extLst>
              <a:ext uri="{FF2B5EF4-FFF2-40B4-BE49-F238E27FC236}">
                <a16:creationId xmlns:a16="http://schemas.microsoft.com/office/drawing/2014/main" id="{E9C90D70-8A98-76FE-87BF-15A65B34BB5A}"/>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89644C13-AB4E-3721-1D85-3A558376EB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1315857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8">
    <p:spTree>
      <p:nvGrpSpPr>
        <p:cNvPr id="1" name=""/>
        <p:cNvGrpSpPr/>
        <p:nvPr/>
      </p:nvGrpSpPr>
      <p:grpSpPr>
        <a:xfrm>
          <a:off x="0" y="0"/>
          <a:ext cx="0" cy="0"/>
          <a:chOff x="0" y="0"/>
          <a:chExt cx="0" cy="0"/>
        </a:xfrm>
      </p:grpSpPr>
      <p:pic>
        <p:nvPicPr>
          <p:cNvPr id="5" name="Picture 4" descr="A close up of a fire&#10;&#10;Description automatically generated">
            <a:extLst>
              <a:ext uri="{FF2B5EF4-FFF2-40B4-BE49-F238E27FC236}">
                <a16:creationId xmlns:a16="http://schemas.microsoft.com/office/drawing/2014/main" id="{5B06C82D-694F-D4BD-288C-8E0B65AF58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6" name="Title 1">
            <a:extLst>
              <a:ext uri="{FF2B5EF4-FFF2-40B4-BE49-F238E27FC236}">
                <a16:creationId xmlns:a16="http://schemas.microsoft.com/office/drawing/2014/main" id="{2F3068C4-5F87-883E-7942-4D7135375A8B}"/>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9" name="Content Placeholder 2">
            <a:extLst>
              <a:ext uri="{FF2B5EF4-FFF2-40B4-BE49-F238E27FC236}">
                <a16:creationId xmlns:a16="http://schemas.microsoft.com/office/drawing/2014/main" id="{18325C57-23BC-6A10-1B46-731661B73CD0}"/>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2" name="Graphic 1">
            <a:extLst>
              <a:ext uri="{FF2B5EF4-FFF2-40B4-BE49-F238E27FC236}">
                <a16:creationId xmlns:a16="http://schemas.microsoft.com/office/drawing/2014/main" id="{F1DD622C-2F31-57D4-1935-5F73D7D38D17}"/>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15182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CF7A1A-143B-C2DE-5AD7-05A00EB63BE3}"/>
              </a:ext>
            </a:extLst>
          </p:cNvPr>
          <p:cNvPicPr>
            <a:picLocks noChangeAspect="1"/>
          </p:cNvPicPr>
          <p:nvPr userDrawn="1"/>
        </p:nvPicPr>
        <p:blipFill>
          <a:blip r:embed="rId2"/>
          <a:srcRect t="15" b="15"/>
          <a:stretch/>
        </p:blipFill>
        <p:spPr>
          <a:xfrm>
            <a:off x="0" y="-1"/>
            <a:ext cx="12192000" cy="6858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
        <p:nvSpPr>
          <p:cNvPr id="9" name="Title 1">
            <a:extLst>
              <a:ext uri="{FF2B5EF4-FFF2-40B4-BE49-F238E27FC236}">
                <a16:creationId xmlns:a16="http://schemas.microsoft.com/office/drawing/2014/main" id="{3010E40F-D7EB-D4CC-3AC2-594E5E7389D9}"/>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2" name="Content Placeholder 2">
            <a:extLst>
              <a:ext uri="{FF2B5EF4-FFF2-40B4-BE49-F238E27FC236}">
                <a16:creationId xmlns:a16="http://schemas.microsoft.com/office/drawing/2014/main" id="{CCC30D19-EC4F-187D-40C2-F46B20A41111}"/>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805368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0"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2" name="Graphic 1">
            <a:extLst>
              <a:ext uri="{FF2B5EF4-FFF2-40B4-BE49-F238E27FC236}">
                <a16:creationId xmlns:a16="http://schemas.microsoft.com/office/drawing/2014/main" id="{4D13D5DE-64B9-5219-12D9-8233796A883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2279262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aerial view of a desert&#10;&#10;Description automatically generated">
            <a:extLst>
              <a:ext uri="{FF2B5EF4-FFF2-40B4-BE49-F238E27FC236}">
                <a16:creationId xmlns:a16="http://schemas.microsoft.com/office/drawing/2014/main" id="{C1DD94FA-A2DD-AFE3-A204-3174BB012E4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rot="5400000">
            <a:off x="5257802" y="-76199"/>
            <a:ext cx="1676399" cy="12192000"/>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4" y="2670048"/>
            <a:ext cx="10775339" cy="762000"/>
          </a:xfrm>
          <a:prstGeom prst="rect">
            <a:avLst/>
          </a:prstGeom>
        </p:spPr>
        <p:txBody>
          <a:bodyPr vert="horz" lIns="91440" tIns="45720" rIns="91440" bIns="45720" rtlCol="0" anchor="t">
            <a:noAutofit/>
          </a:bodyPr>
          <a:lstStyle>
            <a:lvl1pPr>
              <a:defRPr lang="en-US" sz="3600" dirty="0"/>
            </a:lvl1pPr>
          </a:lstStyle>
          <a:p>
            <a:pPr lvl="0"/>
            <a:r>
              <a:rPr lang="en-US" dirty="0"/>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4" y="2423160"/>
            <a:ext cx="10775339"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2" name="Graphic 1">
            <a:extLst>
              <a:ext uri="{FF2B5EF4-FFF2-40B4-BE49-F238E27FC236}">
                <a16:creationId xmlns:a16="http://schemas.microsoft.com/office/drawing/2014/main" id="{F04BB61D-5229-6229-F089-33289ED732A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715630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53846" y="1790701"/>
            <a:ext cx="10903158" cy="3810000"/>
          </a:xfrm>
        </p:spPr>
        <p:txBody>
          <a:bodyPr/>
          <a:lstStyle>
            <a:lvl1pPr>
              <a:defRPr sz="1400"/>
            </a:lvl1pPr>
            <a:lvl2pPr marL="517525" indent="-117475">
              <a:tabLst/>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261872"/>
            <a:ext cx="10928349" cy="315407"/>
          </a:xfrm>
        </p:spPr>
        <p:txBody>
          <a:bodyPr anchor="t">
            <a:spAutoFit/>
          </a:bodyPr>
          <a:lstStyle>
            <a:lvl1pPr marL="0" indent="0">
              <a:buFont typeface="Arial" panose="020B0604020202020204" pitchFamily="34" charset="0"/>
              <a:buNone/>
              <a:defRPr sz="1600" b="0" i="0">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Tree>
    <p:extLst>
      <p:ext uri="{BB962C8B-B14F-4D97-AF65-F5344CB8AC3E}">
        <p14:creationId xmlns:p14="http://schemas.microsoft.com/office/powerpoint/2010/main" val="7676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4" name="Title 1">
            <a:extLst>
              <a:ext uri="{FF2B5EF4-FFF2-40B4-BE49-F238E27FC236}">
                <a16:creationId xmlns:a16="http://schemas.microsoft.com/office/drawing/2014/main" id="{F66F86A0-CA35-88CA-C6DA-4A6A85A54160}"/>
              </a:ext>
            </a:extLst>
          </p:cNvPr>
          <p:cNvSpPr txBox="1">
            <a:spLocks/>
          </p:cNvSpPr>
          <p:nvPr userDrawn="1"/>
        </p:nvSpPr>
        <p:spPr>
          <a:xfrm>
            <a:off x="653845" y="667819"/>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Who Needs to Consider Sunset of Exemption</a:t>
            </a:r>
          </a:p>
        </p:txBody>
      </p:sp>
      <p:sp>
        <p:nvSpPr>
          <p:cNvPr id="6" name="Content Placeholder 2">
            <a:extLst>
              <a:ext uri="{FF2B5EF4-FFF2-40B4-BE49-F238E27FC236}">
                <a16:creationId xmlns:a16="http://schemas.microsoft.com/office/drawing/2014/main" id="{A536F70E-AEFD-5443-CF01-53EFFB02BFA1}"/>
              </a:ext>
            </a:extLst>
          </p:cNvPr>
          <p:cNvSpPr txBox="1">
            <a:spLocks/>
          </p:cNvSpPr>
          <p:nvPr userDrawn="1"/>
        </p:nvSpPr>
        <p:spPr>
          <a:xfrm>
            <a:off x="4819973" y="1790699"/>
            <a:ext cx="6737026" cy="3810000"/>
          </a:xfrm>
          <a:prstGeom prst="rect">
            <a:avLst/>
          </a:prstGeom>
        </p:spPr>
        <p:txBody>
          <a:bodyPr vert="horz" lIns="91440" tIns="45720" rIns="91440" bIns="45720" rtlCol="0" anchor="ctr" anchorCtr="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517525" indent="-117475"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200"/>
              <a:t>Consider utilization of both spouse’s exemptions</a:t>
            </a:r>
          </a:p>
          <a:p>
            <a:pPr>
              <a:lnSpc>
                <a:spcPct val="100000"/>
              </a:lnSpc>
            </a:pPr>
            <a:r>
              <a:rPr lang="en-US" sz="1200"/>
              <a:t>Financial planning is critical to model range of financial outcomes for client</a:t>
            </a:r>
          </a:p>
          <a:p>
            <a:pPr lvl="1">
              <a:lnSpc>
                <a:spcPct val="100000"/>
              </a:lnSpc>
            </a:pPr>
            <a:r>
              <a:rPr lang="en-US" sz="1100"/>
              <a:t>Life expectancy, asset growth rate, lifestyle, marriage, taxes are key assumptions</a:t>
            </a:r>
          </a:p>
          <a:p>
            <a:pPr>
              <a:lnSpc>
                <a:spcPct val="100000"/>
              </a:lnSpc>
            </a:pPr>
            <a:r>
              <a:rPr lang="en-US" sz="1200"/>
              <a:t>Consider estate freeze techniques, annual exclusion gifts, GRATs, etc.</a:t>
            </a:r>
          </a:p>
          <a:p>
            <a:pPr>
              <a:lnSpc>
                <a:spcPct val="100000"/>
              </a:lnSpc>
            </a:pPr>
            <a:r>
              <a:rPr lang="en-US" sz="1200"/>
              <a:t>Consider additional wealth transfer strategies</a:t>
            </a:r>
          </a:p>
          <a:p>
            <a:pPr>
              <a:lnSpc>
                <a:spcPct val="100000"/>
              </a:lnSpc>
            </a:pPr>
            <a:r>
              <a:rPr lang="en-US" sz="1200"/>
              <a:t>Consider utilization of one or both spouse’s exemptions</a:t>
            </a:r>
          </a:p>
          <a:p>
            <a:pPr>
              <a:lnSpc>
                <a:spcPct val="100000"/>
              </a:lnSpc>
            </a:pPr>
            <a:r>
              <a:rPr lang="en-US" sz="1200"/>
              <a:t>Financial planning is critical to model range of financial outcomes for client</a:t>
            </a:r>
          </a:p>
          <a:p>
            <a:pPr lvl="1">
              <a:lnSpc>
                <a:spcPct val="100000"/>
              </a:lnSpc>
            </a:pPr>
            <a:r>
              <a:rPr lang="en-US" sz="1100"/>
              <a:t>Life expectancy, asset growth rate, lifestyle, marriage, taxes are key assumptions</a:t>
            </a:r>
          </a:p>
          <a:p>
            <a:pPr>
              <a:lnSpc>
                <a:spcPct val="100000"/>
              </a:lnSpc>
            </a:pPr>
            <a:r>
              <a:rPr lang="en-US" sz="1200"/>
              <a:t>Consider life insurance on beneficiary spouse</a:t>
            </a:r>
          </a:p>
          <a:p>
            <a:pPr>
              <a:lnSpc>
                <a:spcPct val="100000"/>
              </a:lnSpc>
            </a:pPr>
            <a:r>
              <a:rPr lang="en-US" sz="1200"/>
              <a:t>Consider estate freeze techniques, annual exclusion gifts, GRATs, etc.</a:t>
            </a:r>
          </a:p>
          <a:p>
            <a:pPr>
              <a:lnSpc>
                <a:spcPct val="100000"/>
              </a:lnSpc>
            </a:pPr>
            <a:r>
              <a:rPr lang="en-US" sz="1200"/>
              <a:t>Preserve exemption until death to shelter assets from estate tax</a:t>
            </a:r>
          </a:p>
          <a:p>
            <a:pPr>
              <a:lnSpc>
                <a:spcPct val="100000"/>
              </a:lnSpc>
            </a:pPr>
            <a:r>
              <a:rPr lang="en-US" sz="1200"/>
              <a:t>Preserve exemption for step-up in basis</a:t>
            </a:r>
          </a:p>
          <a:p>
            <a:pPr>
              <a:lnSpc>
                <a:spcPct val="100000"/>
              </a:lnSpc>
            </a:pPr>
            <a:r>
              <a:rPr lang="en-US" sz="1200"/>
              <a:t>Consider estate freeze techniques, annual exclusion gifts, GRATs, etc</a:t>
            </a:r>
            <a:endParaRPr lang="en-US" sz="1200" dirty="0"/>
          </a:p>
        </p:txBody>
      </p:sp>
      <p:sp>
        <p:nvSpPr>
          <p:cNvPr id="9" name="Text Placeholder 5">
            <a:extLst>
              <a:ext uri="{FF2B5EF4-FFF2-40B4-BE49-F238E27FC236}">
                <a16:creationId xmlns:a16="http://schemas.microsoft.com/office/drawing/2014/main" id="{9FD75575-5421-A128-672C-473831E9AB07}"/>
              </a:ext>
            </a:extLst>
          </p:cNvPr>
          <p:cNvSpPr txBox="1">
            <a:spLocks/>
          </p:cNvSpPr>
          <p:nvPr userDrawn="1"/>
        </p:nvSpPr>
        <p:spPr>
          <a:xfrm>
            <a:off x="665164" y="5829299"/>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 grantor-retained annuity trust (GRAT) is a financial tool that can help people transfer wealth to future generations while minimizing gift and estate taxes. This information is provided for educational purposes only.</a:t>
            </a:r>
            <a:br>
              <a:rPr lang="en-US"/>
            </a:br>
            <a:r>
              <a:rPr lang="en-US"/>
              <a:t>This information is not intended to provide, and should not be relied on for, tax, legal or investment advice. We encourage you consult your own tax, legal and investment experts to discuss your unique circumstances.</a:t>
            </a:r>
            <a:endParaRPr lang="en-US" dirty="0"/>
          </a:p>
        </p:txBody>
      </p:sp>
      <p:cxnSp>
        <p:nvCxnSpPr>
          <p:cNvPr id="11" name="Straight Connector 10">
            <a:extLst>
              <a:ext uri="{FF2B5EF4-FFF2-40B4-BE49-F238E27FC236}">
                <a16:creationId xmlns:a16="http://schemas.microsoft.com/office/drawing/2014/main" id="{E3AD8F8A-06E9-4E1E-AB31-39D5D5EF48F0}"/>
              </a:ext>
            </a:extLst>
          </p:cNvPr>
          <p:cNvCxnSpPr>
            <a:cxnSpLocks/>
          </p:cNvCxnSpPr>
          <p:nvPr userDrawn="1"/>
        </p:nvCxnSpPr>
        <p:spPr>
          <a:xfrm>
            <a:off x="4822894" y="3253815"/>
            <a:ext cx="6241774"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73FD0C9-ED67-65CA-7752-A841CB8DA116}"/>
              </a:ext>
            </a:extLst>
          </p:cNvPr>
          <p:cNvCxnSpPr>
            <a:cxnSpLocks/>
          </p:cNvCxnSpPr>
          <p:nvPr userDrawn="1"/>
        </p:nvCxnSpPr>
        <p:spPr>
          <a:xfrm>
            <a:off x="4822894" y="4613755"/>
            <a:ext cx="6241774" cy="0"/>
          </a:xfrm>
          <a:prstGeom prst="line">
            <a:avLst/>
          </a:prstGeom>
          <a:ln w="635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651340D0-16B4-D67B-597D-7E2557F9899E}"/>
              </a:ext>
            </a:extLst>
          </p:cNvPr>
          <p:cNvGrpSpPr/>
          <p:nvPr userDrawn="1"/>
        </p:nvGrpSpPr>
        <p:grpSpPr>
          <a:xfrm>
            <a:off x="761999" y="1432741"/>
            <a:ext cx="3577525" cy="4176196"/>
            <a:chOff x="1909482" y="733413"/>
            <a:chExt cx="1093694" cy="5613599"/>
          </a:xfrm>
        </p:grpSpPr>
        <p:sp>
          <p:nvSpPr>
            <p:cNvPr id="14" name="Rectangle 13">
              <a:extLst>
                <a:ext uri="{FF2B5EF4-FFF2-40B4-BE49-F238E27FC236}">
                  <a16:creationId xmlns:a16="http://schemas.microsoft.com/office/drawing/2014/main" id="{38CA34F0-F4E7-5A0E-D299-4BECFDB9D6E7}"/>
                </a:ext>
              </a:extLst>
            </p:cNvPr>
            <p:cNvSpPr/>
            <p:nvPr/>
          </p:nvSpPr>
          <p:spPr>
            <a:xfrm>
              <a:off x="1909482" y="2644588"/>
              <a:ext cx="1093694" cy="2250142"/>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Aptos"/>
                  <a:ea typeface="+mn-ea"/>
                  <a:cs typeface="+mn-cs"/>
                </a:rPr>
                <a:t>$15M-50M</a:t>
              </a:r>
            </a:p>
          </p:txBody>
        </p:sp>
        <p:sp>
          <p:nvSpPr>
            <p:cNvPr id="15" name="Rectangle 14">
              <a:extLst>
                <a:ext uri="{FF2B5EF4-FFF2-40B4-BE49-F238E27FC236}">
                  <a16:creationId xmlns:a16="http://schemas.microsoft.com/office/drawing/2014/main" id="{BFA551C4-1EA5-6BEF-CFBB-5E8EFDFF2C5C}"/>
                </a:ext>
              </a:extLst>
            </p:cNvPr>
            <p:cNvSpPr/>
            <p:nvPr/>
          </p:nvSpPr>
          <p:spPr>
            <a:xfrm>
              <a:off x="1909482" y="4518212"/>
              <a:ext cx="1093694" cy="1828800"/>
            </a:xfrm>
            <a:prstGeom prst="rect">
              <a:avLst/>
            </a:prstGeom>
            <a:solidFill>
              <a:schemeClr val="bg2">
                <a:alpha val="70339"/>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br>
                <a:rPr kumimoji="0" lang="en-US" sz="1800" b="1" i="0" u="none" strike="noStrike" kern="0" cap="none" spc="0" normalizeH="0" baseline="0" noProof="0" dirty="0">
                  <a:ln>
                    <a:noFill/>
                  </a:ln>
                  <a:effectLst/>
                  <a:uLnTx/>
                  <a:uFillTx/>
                  <a:latin typeface="Aptos"/>
                  <a:ea typeface="+mn-ea"/>
                  <a:cs typeface="+mn-cs"/>
                </a:rPr>
              </a:br>
              <a:r>
                <a:rPr kumimoji="0" lang="en-US" sz="1800" b="1" i="0" u="none" strike="noStrike" kern="0" cap="none" spc="0" normalizeH="0" baseline="0" noProof="0" dirty="0">
                  <a:ln>
                    <a:noFill/>
                  </a:ln>
                  <a:effectLst/>
                  <a:uLnTx/>
                  <a:uFillTx/>
                  <a:latin typeface="Aptos"/>
                  <a:ea typeface="+mn-ea"/>
                  <a:cs typeface="+mn-cs"/>
                </a:rPr>
                <a:t>&lt;$15M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effectLst/>
                  <a:uLnTx/>
                  <a:uFillTx/>
                  <a:latin typeface="Aptos"/>
                  <a:ea typeface="+mn-ea"/>
                  <a:cs typeface="+mn-cs"/>
                </a:rPr>
                <a:t>(2 x Exemption)</a:t>
              </a:r>
            </a:p>
          </p:txBody>
        </p:sp>
        <p:sp>
          <p:nvSpPr>
            <p:cNvPr id="16" name="Rectangle 15">
              <a:extLst>
                <a:ext uri="{FF2B5EF4-FFF2-40B4-BE49-F238E27FC236}">
                  <a16:creationId xmlns:a16="http://schemas.microsoft.com/office/drawing/2014/main" id="{4C0237E2-213D-2099-4035-1FA1572D81AE}"/>
                </a:ext>
              </a:extLst>
            </p:cNvPr>
            <p:cNvSpPr/>
            <p:nvPr/>
          </p:nvSpPr>
          <p:spPr>
            <a:xfrm>
              <a:off x="1909482" y="1308847"/>
              <a:ext cx="1093694" cy="1730188"/>
            </a:xfrm>
            <a:prstGeom prst="rect">
              <a:avLst/>
            </a:prstGeom>
            <a:solidFill>
              <a:schemeClr val="accent3">
                <a:alpha val="83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Aptos"/>
                  <a:ea typeface="+mn-ea"/>
                  <a:cs typeface="+mn-cs"/>
                </a:rPr>
                <a:t>&gt;$40M</a:t>
              </a:r>
              <a:br>
                <a:rPr kumimoji="0" lang="en-US" sz="1800" b="1" i="0" u="none" strike="noStrike" kern="0" cap="none" spc="0" normalizeH="0" baseline="0" noProof="0" dirty="0">
                  <a:ln>
                    <a:noFill/>
                  </a:ln>
                  <a:solidFill>
                    <a:srgbClr val="FFFFFF"/>
                  </a:solidFill>
                  <a:effectLst/>
                  <a:uLnTx/>
                  <a:uFillTx/>
                  <a:latin typeface="Aptos"/>
                  <a:ea typeface="+mn-ea"/>
                  <a:cs typeface="+mn-cs"/>
                </a:rPr>
              </a:br>
              <a:endParaRPr kumimoji="0" lang="en-US" sz="1050" b="1" i="0" u="none" strike="noStrike" kern="0" cap="none" spc="0" normalizeH="0" baseline="0" noProof="0" dirty="0">
                <a:ln>
                  <a:noFill/>
                </a:ln>
                <a:solidFill>
                  <a:srgbClr val="FFFFFF"/>
                </a:solidFill>
                <a:effectLst/>
                <a:uLnTx/>
                <a:uFillTx/>
                <a:latin typeface="Aptos"/>
                <a:ea typeface="+mn-ea"/>
                <a:cs typeface="+mn-cs"/>
              </a:endParaRPr>
            </a:p>
          </p:txBody>
        </p:sp>
        <p:sp>
          <p:nvSpPr>
            <p:cNvPr id="17" name="TextBox 16">
              <a:extLst>
                <a:ext uri="{FF2B5EF4-FFF2-40B4-BE49-F238E27FC236}">
                  <a16:creationId xmlns:a16="http://schemas.microsoft.com/office/drawing/2014/main" id="{7613FACA-397E-5ED1-1F5D-45A03EC7DAFA}"/>
                </a:ext>
              </a:extLst>
            </p:cNvPr>
            <p:cNvSpPr txBox="1"/>
            <p:nvPr/>
          </p:nvSpPr>
          <p:spPr>
            <a:xfrm>
              <a:off x="1909482" y="733413"/>
              <a:ext cx="447227" cy="466109"/>
            </a:xfrm>
            <a:prstGeom prst="rect">
              <a:avLst/>
            </a:prstGeom>
            <a:noFill/>
          </p:spPr>
          <p:txBody>
            <a:bodyPr wrap="none" l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effectLst/>
                  <a:uLnTx/>
                  <a:uFillTx/>
                </a:rPr>
                <a:t>Married Couple</a:t>
              </a:r>
            </a:p>
          </p:txBody>
        </p:sp>
      </p:grpSp>
    </p:spTree>
    <p:extLst>
      <p:ext uri="{BB962C8B-B14F-4D97-AF65-F5344CB8AC3E}">
        <p14:creationId xmlns:p14="http://schemas.microsoft.com/office/powerpoint/2010/main" val="415125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9EC670-21D8-E4B2-6251-4263C29027E0}"/>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5AE77D02-6676-70D8-CAA9-0179F0ACC3F8}"/>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a:lnSpc>
                <a:spcPct val="100000"/>
              </a:lnSpc>
            </a:pPr>
            <a:r>
              <a:rPr lang="en-US" dirty="0"/>
              <a:t>Prepared for: XXXXXXXX</a:t>
            </a:r>
          </a:p>
          <a:p>
            <a:pPr>
              <a:lnSpc>
                <a:spcPct val="100000"/>
              </a:lnSpc>
            </a:pPr>
            <a:r>
              <a:rPr lang="en-US" dirty="0"/>
              <a:t>Month XX, 20XX</a:t>
            </a:r>
          </a:p>
        </p:txBody>
      </p:sp>
    </p:spTree>
    <p:extLst>
      <p:ext uri="{BB962C8B-B14F-4D97-AF65-F5344CB8AC3E}">
        <p14:creationId xmlns:p14="http://schemas.microsoft.com/office/powerpoint/2010/main" val="15323826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hoto Background">
    <p:spTree>
      <p:nvGrpSpPr>
        <p:cNvPr id="1" name=""/>
        <p:cNvGrpSpPr/>
        <p:nvPr/>
      </p:nvGrpSpPr>
      <p:grpSpPr>
        <a:xfrm>
          <a:off x="0" y="0"/>
          <a:ext cx="0" cy="0"/>
          <a:chOff x="0" y="0"/>
          <a:chExt cx="0" cy="0"/>
        </a:xfrm>
      </p:grpSpPr>
      <p:pic>
        <p:nvPicPr>
          <p:cNvPr id="11" name="Picture 10" descr="A close-up of a blue and white landscape&#10;&#10;Description automatically generated">
            <a:extLst>
              <a:ext uri="{FF2B5EF4-FFF2-40B4-BE49-F238E27FC236}">
                <a16:creationId xmlns:a16="http://schemas.microsoft.com/office/drawing/2014/main" id="{065D51D4-DC38-7D9E-1101-65238789D1FD}"/>
              </a:ext>
            </a:extLst>
          </p:cNvPr>
          <p:cNvPicPr>
            <a:picLocks noChangeAspect="1"/>
          </p:cNvPicPr>
          <p:nvPr userDrawn="1"/>
        </p:nvPicPr>
        <p:blipFill>
          <a:blip r:embed="rId2"/>
          <a:srcRect l="13229" t="1662" r="13157" b="98"/>
          <a:stretch/>
        </p:blipFill>
        <p:spPr>
          <a:xfrm rot="5400000">
            <a:off x="2666998" y="-2667002"/>
            <a:ext cx="6858004" cy="12192003"/>
          </a:xfrm>
          <a:prstGeom prst="rect">
            <a:avLst/>
          </a:prstGeom>
        </p:spPr>
      </p:pic>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solidFill>
                  <a:schemeClr val="bg1"/>
                </a:solidFill>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9" y="3061111"/>
            <a:ext cx="6774942" cy="370743"/>
          </a:xfrm>
        </p:spPr>
        <p:txBody>
          <a:bodyPr wrap="square" anchor="t">
            <a:spAutoFit/>
          </a:bodyPr>
          <a:lstStyle>
            <a:lvl1pPr marL="0" indent="0">
              <a:lnSpc>
                <a:spcPct val="120000"/>
              </a:lnSpc>
              <a:buFont typeface="Arial" panose="020B0604020202020204" pitchFamily="34" charset="0"/>
              <a:buNone/>
              <a:defRPr sz="1600" b="0" i="0">
                <a:solidFill>
                  <a:schemeClr val="bg1"/>
                </a:solidFill>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0" y="2467058"/>
            <a:ext cx="6778625" cy="378111"/>
          </a:xfrm>
        </p:spPr>
        <p:txBody>
          <a:bodyPr anchor="b"/>
          <a:lstStyle>
            <a:lvl1pPr marL="0" indent="0">
              <a:buNone/>
              <a:defRPr sz="2800">
                <a:solidFill>
                  <a:schemeClr val="bg1"/>
                </a:solidFill>
                <a:latin typeface="Georgia Pro" panose="02040502050405020303" pitchFamily="18" charset="0"/>
              </a:defRPr>
            </a:lvl1pPr>
            <a:lvl2pPr marL="365760" indent="0">
              <a:buNone/>
              <a:defRPr sz="2200">
                <a:latin typeface="+mj-lt"/>
              </a:defRPr>
            </a:lvl2pPr>
            <a:lvl3pPr marL="731520" indent="0">
              <a:buNone/>
              <a:defRPr sz="2200">
                <a:latin typeface="+mj-lt"/>
              </a:defRPr>
            </a:lvl3pPr>
            <a:lvl4pPr marL="1097280" indent="0">
              <a:buNone/>
              <a:defRPr sz="2200">
                <a:latin typeface="+mj-lt"/>
              </a:defRPr>
            </a:lvl4pPr>
            <a:lvl5pPr marL="1463040" indent="0">
              <a:buNone/>
              <a:defRPr sz="2200">
                <a:latin typeface="+mj-lt"/>
              </a:defRPr>
            </a:lvl5pPr>
          </a:lstStyle>
          <a:p>
            <a:pPr lvl="0"/>
            <a:r>
              <a:rPr lang="en-US" dirty="0"/>
              <a:t>Click to edit Master text styles</a:t>
            </a:r>
          </a:p>
        </p:txBody>
      </p:sp>
      <p:pic>
        <p:nvPicPr>
          <p:cNvPr id="3" name="Graphic 2">
            <a:extLst>
              <a:ext uri="{FF2B5EF4-FFF2-40B4-BE49-F238E27FC236}">
                <a16:creationId xmlns:a16="http://schemas.microsoft.com/office/drawing/2014/main" id="{8E534504-BC98-E4F2-7593-6D703AD5EE4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2813918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White Content on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762000" y="1790701"/>
            <a:ext cx="10795003" cy="3810000"/>
          </a:xfrm>
          <a:solidFill>
            <a:schemeClr val="bg1"/>
          </a:solidFill>
        </p:spPr>
        <p:txBody>
          <a:bodyPr/>
          <a:lstStyle>
            <a:lvl1pPr>
              <a:defRPr sz="1400"/>
            </a:lvl1pPr>
            <a:lvl2pPr>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261871"/>
            <a:ext cx="10928349" cy="320040"/>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2030165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790700"/>
            <a:ext cx="7031037" cy="381000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790698"/>
            <a:ext cx="3655377" cy="3809322"/>
          </a:xfrm>
        </p:spPr>
        <p:txBody>
          <a:bodyPr anchor="ctr"/>
          <a:lstStyle>
            <a:lvl1pPr marL="0" indent="0">
              <a:buNone/>
              <a:defRPr sz="1400"/>
            </a:lvl1pPr>
            <a:lvl2pPr marL="397669" indent="-91440">
              <a:buFont typeface="Wingdings" pitchFamily="2" charset="2"/>
              <a:buChar char="§"/>
              <a:defRPr sz="1200"/>
            </a:lvl2pPr>
            <a:lvl3pPr marL="554831" indent="-91440">
              <a:buFont typeface="Wingdings" pitchFamily="2" charset="2"/>
              <a:buChar char="§"/>
              <a:defRPr sz="1100"/>
            </a:lvl3pPr>
            <a:lvl4pPr marL="729854" indent="-91440">
              <a:buFont typeface="Wingdings" pitchFamily="2" charset="2"/>
              <a:buChar char="§"/>
              <a:defRPr sz="1050"/>
            </a:lvl4pPr>
            <a:lvl5pPr marL="903684" indent="-91440">
              <a:buFont typeface="Wingdings" pitchFamily="2" charset="2"/>
              <a:buChar cha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554955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4" name="Title 1">
            <a:extLst>
              <a:ext uri="{FF2B5EF4-FFF2-40B4-BE49-F238E27FC236}">
                <a16:creationId xmlns:a16="http://schemas.microsoft.com/office/drawing/2014/main" id="{4CAFD4C5-6C31-A95C-4E4F-755DA8E15E10}"/>
              </a:ext>
            </a:extLst>
          </p:cNvPr>
          <p:cNvSpPr txBox="1">
            <a:spLocks/>
          </p:cNvSpPr>
          <p:nvPr userDrawn="1"/>
        </p:nvSpPr>
        <p:spPr>
          <a:xfrm>
            <a:off x="653843" y="667818"/>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Estate Planning - Current &amp; Historical Estate Exemption</a:t>
            </a:r>
          </a:p>
        </p:txBody>
      </p:sp>
      <p:sp>
        <p:nvSpPr>
          <p:cNvPr id="6" name="Text Placeholder 5">
            <a:extLst>
              <a:ext uri="{FF2B5EF4-FFF2-40B4-BE49-F238E27FC236}">
                <a16:creationId xmlns:a16="http://schemas.microsoft.com/office/drawing/2014/main" id="{418AAFF6-7EB2-93C7-931C-89DDC31AC434}"/>
              </a:ext>
            </a:extLst>
          </p:cNvPr>
          <p:cNvSpPr txBox="1">
            <a:spLocks/>
          </p:cNvSpPr>
          <p:nvPr userDrawn="1"/>
        </p:nvSpPr>
        <p:spPr>
          <a:xfrm>
            <a:off x="665161" y="1790696"/>
            <a:ext cx="3655377" cy="3809322"/>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400" kern="1200">
                <a:solidFill>
                  <a:schemeClr val="tx1"/>
                </a:solidFill>
                <a:latin typeface="+mn-lt"/>
                <a:ea typeface="+mn-ea"/>
                <a:cs typeface="+mn-cs"/>
              </a:defRPr>
            </a:lvl1pPr>
            <a:lvl2pPr marL="397669"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554831"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729854"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903684"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100"/>
              </a:spcBef>
            </a:pPr>
            <a:r>
              <a:rPr lang="en-US" b="1"/>
              <a:t>2025 Estate Planning Environment</a:t>
            </a:r>
          </a:p>
          <a:p>
            <a:pPr>
              <a:spcBef>
                <a:spcPts val="1100"/>
              </a:spcBef>
            </a:pPr>
            <a:r>
              <a:rPr lang="en-US" sz="1200"/>
              <a:t>Federal Estate/Lifetime Gift Tax </a:t>
            </a:r>
            <a:br>
              <a:rPr lang="en-US" sz="1200"/>
            </a:br>
            <a:r>
              <a:rPr lang="en-US" sz="1200"/>
              <a:t>Exemption Per Individual</a:t>
            </a:r>
            <a:br>
              <a:rPr lang="en-US"/>
            </a:br>
            <a:r>
              <a:rPr lang="en-US" sz="1600">
                <a:latin typeface="Georgia Pro" panose="02040502050405020303" pitchFamily="18" charset="0"/>
              </a:rPr>
              <a:t>$13,990,000</a:t>
            </a:r>
          </a:p>
          <a:p>
            <a:pPr>
              <a:spcBef>
                <a:spcPts val="1100"/>
              </a:spcBef>
            </a:pPr>
            <a:r>
              <a:rPr lang="en-US" sz="1200"/>
              <a:t>Federal Maximum Estate Tax Rate</a:t>
            </a:r>
            <a:br>
              <a:rPr lang="en-US"/>
            </a:br>
            <a:r>
              <a:rPr lang="en-US" sz="1600">
                <a:latin typeface="Georgia Pro" panose="02040502050405020303" pitchFamily="18" charset="0"/>
              </a:rPr>
              <a:t>40%</a:t>
            </a:r>
          </a:p>
          <a:p>
            <a:pPr>
              <a:spcBef>
                <a:spcPts val="1100"/>
              </a:spcBef>
            </a:pPr>
            <a:r>
              <a:rPr lang="en-US" sz="1200"/>
              <a:t>Generation Skipping Transfer Tax Exemption Per Individual</a:t>
            </a:r>
            <a:br>
              <a:rPr lang="en-US"/>
            </a:br>
            <a:r>
              <a:rPr lang="en-US" sz="1600">
                <a:latin typeface="Georgia Pro" panose="02040502050405020303" pitchFamily="18" charset="0"/>
              </a:rPr>
              <a:t>$13,990,000</a:t>
            </a:r>
          </a:p>
          <a:p>
            <a:pPr>
              <a:spcBef>
                <a:spcPts val="1100"/>
              </a:spcBef>
            </a:pPr>
            <a:r>
              <a:rPr lang="en-US" sz="1200"/>
              <a:t>Portability Between Spouses</a:t>
            </a:r>
            <a:br>
              <a:rPr lang="en-US"/>
            </a:br>
            <a:r>
              <a:rPr lang="en-US" sz="1600">
                <a:latin typeface="Georgia Pro" panose="02040502050405020303" pitchFamily="18" charset="0"/>
              </a:rPr>
              <a:t>Yes</a:t>
            </a:r>
          </a:p>
          <a:p>
            <a:pPr>
              <a:spcBef>
                <a:spcPts val="1100"/>
              </a:spcBef>
            </a:pPr>
            <a:r>
              <a:rPr lang="en-US" sz="1200"/>
              <a:t>Annual Gift Tax Exclusion Per Individual</a:t>
            </a:r>
            <a:br>
              <a:rPr lang="en-US"/>
            </a:br>
            <a:r>
              <a:rPr lang="en-US" sz="1600">
                <a:latin typeface="Georgia Pro" panose="02040502050405020303" pitchFamily="18" charset="0"/>
              </a:rPr>
              <a:t>$19,000</a:t>
            </a:r>
          </a:p>
          <a:p>
            <a:pPr>
              <a:spcBef>
                <a:spcPts val="1100"/>
              </a:spcBef>
            </a:pPr>
            <a:r>
              <a:rPr lang="en-US" sz="1200"/>
              <a:t>State Estate/Inheritance Tax</a:t>
            </a:r>
            <a:br>
              <a:rPr lang="en-US"/>
            </a:br>
            <a:r>
              <a:rPr lang="en-US" sz="1600">
                <a:latin typeface="Georgia Pro" panose="02040502050405020303" pitchFamily="18" charset="0"/>
              </a:rPr>
              <a:t>Only 17 States*</a:t>
            </a:r>
            <a:endParaRPr lang="en-US" dirty="0"/>
          </a:p>
        </p:txBody>
      </p:sp>
      <p:sp>
        <p:nvSpPr>
          <p:cNvPr id="11" name="Text Placeholder 7">
            <a:extLst>
              <a:ext uri="{FF2B5EF4-FFF2-40B4-BE49-F238E27FC236}">
                <a16:creationId xmlns:a16="http://schemas.microsoft.com/office/drawing/2014/main" id="{2D7BEB8E-888F-BA48-2E6C-49BE593110A3}"/>
              </a:ext>
            </a:extLst>
          </p:cNvPr>
          <p:cNvSpPr txBox="1">
            <a:spLocks/>
          </p:cNvSpPr>
          <p:nvPr userDrawn="1"/>
        </p:nvSpPr>
        <p:spPr>
          <a:xfrm>
            <a:off x="654050" y="1261870"/>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Historical and projected future estate planning environment**</a:t>
            </a:r>
          </a:p>
        </p:txBody>
      </p:sp>
      <p:graphicFrame>
        <p:nvGraphicFramePr>
          <p:cNvPr id="9" name="Chart Placeholder 8">
            <a:extLst>
              <a:ext uri="{FF2B5EF4-FFF2-40B4-BE49-F238E27FC236}">
                <a16:creationId xmlns:a16="http://schemas.microsoft.com/office/drawing/2014/main" id="{95799E7A-C2AF-1B20-3718-20D31C5EB422}"/>
              </a:ext>
            </a:extLst>
          </p:cNvPr>
          <p:cNvGraphicFramePr>
            <a:graphicFrameLocks/>
          </p:cNvGraphicFramePr>
          <p:nvPr userDrawn="1">
            <p:extLst>
              <p:ext uri="{D42A27DB-BD31-4B8C-83A1-F6EECF244321}">
                <p14:modId xmlns:p14="http://schemas.microsoft.com/office/powerpoint/2010/main" val="2850838378"/>
              </p:ext>
            </p:extLst>
          </p:nvPr>
        </p:nvGraphicFramePr>
        <p:xfrm>
          <a:off x="4525961" y="1790698"/>
          <a:ext cx="7031037" cy="376598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 Placeholder 6">
            <a:extLst>
              <a:ext uri="{FF2B5EF4-FFF2-40B4-BE49-F238E27FC236}">
                <a16:creationId xmlns:a16="http://schemas.microsoft.com/office/drawing/2014/main" id="{7A7D3654-8BB5-BD43-C459-224DC509C26D}"/>
              </a:ext>
            </a:extLst>
          </p:cNvPr>
          <p:cNvSpPr txBox="1">
            <a:spLocks/>
          </p:cNvSpPr>
          <p:nvPr userDrawn="1"/>
        </p:nvSpPr>
        <p:spPr>
          <a:xfrm>
            <a:off x="636409" y="5829300"/>
            <a:ext cx="10920591" cy="38675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rPr>
              <a:t>Source: Internal Revenue Service (https://www.irs.gov/businesses/small-businesses-self-employed/estate-and-gift-taxes) *CT, DC, HI, IA, KY, ME, MA, MD, MN, NE, MJ, NY, OR, PA, RI, VT, WA. **2026 Exemption amount is based on a projected 4% inflation rate. The actual exemption amount is readjusted each year based on inflation at that time. This information is for educational purposes only, and is not intended to provide, and should not be relied on for tax, legal or accounting advice. Please consult your own tax, legal and accounting advisors to discuss your unique tax circumstances.</a:t>
            </a:r>
          </a:p>
        </p:txBody>
      </p:sp>
    </p:spTree>
    <p:extLst>
      <p:ext uri="{BB962C8B-B14F-4D97-AF65-F5344CB8AC3E}">
        <p14:creationId xmlns:p14="http://schemas.microsoft.com/office/powerpoint/2010/main" val="2314602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wo Charts">
    <p:bg>
      <p:bgPr>
        <a:solidFill>
          <a:schemeClr val="bg2">
            <a:lumMod val="40000"/>
            <a:lumOff val="6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805624"/>
            <a:ext cx="7031037" cy="1783080"/>
          </a:xfrm>
          <a:solidFill>
            <a:schemeClr val="bg1"/>
          </a:solidFill>
        </p:spPr>
        <p:txBody>
          <a:bodyPr/>
          <a:lstStyle/>
          <a:p>
            <a:endParaRPr lang="en-US"/>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3817620"/>
            <a:ext cx="7031037" cy="178308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805626"/>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2" y="3817622"/>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42644571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5134"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4248"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B5BE7B50-FA23-D7F8-C460-9FC9F851190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803807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6" name="Title 1">
            <a:extLst>
              <a:ext uri="{FF2B5EF4-FFF2-40B4-BE49-F238E27FC236}">
                <a16:creationId xmlns:a16="http://schemas.microsoft.com/office/drawing/2014/main" id="{5ACE0C7D-5E1C-8629-1C61-268FDBE7C158}"/>
              </a:ext>
            </a:extLst>
          </p:cNvPr>
          <p:cNvSpPr txBox="1">
            <a:spLocks/>
          </p:cNvSpPr>
          <p:nvPr userDrawn="1"/>
        </p:nvSpPr>
        <p:spPr>
          <a:xfrm>
            <a:off x="650604" y="664578"/>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“Clawback” of Exemption</a:t>
            </a:r>
          </a:p>
        </p:txBody>
      </p:sp>
      <p:sp>
        <p:nvSpPr>
          <p:cNvPr id="7" name="Content Placeholder 20">
            <a:extLst>
              <a:ext uri="{FF2B5EF4-FFF2-40B4-BE49-F238E27FC236}">
                <a16:creationId xmlns:a16="http://schemas.microsoft.com/office/drawing/2014/main" id="{DE18E8CE-02AD-9C9F-14A1-F823DF69F8AD}"/>
              </a:ext>
            </a:extLst>
          </p:cNvPr>
          <p:cNvSpPr txBox="1">
            <a:spLocks/>
          </p:cNvSpPr>
          <p:nvPr userDrawn="1"/>
        </p:nvSpPr>
        <p:spPr>
          <a:xfrm>
            <a:off x="7447426" y="1939859"/>
            <a:ext cx="4106336" cy="3238498"/>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274320" rIns="274320" bIns="274320" rtlCol="0" anchor="ctr" anchorCtr="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600"/>
              </a:spcAft>
              <a:buFont typeface="Wingdings" pitchFamily="2" charset="2"/>
              <a:buNone/>
            </a:pPr>
            <a:r>
              <a:rPr lang="en-US" sz="1200" b="1"/>
              <a:t>General Rule</a:t>
            </a:r>
          </a:p>
          <a:p>
            <a:pPr marL="0" indent="0">
              <a:lnSpc>
                <a:spcPct val="100000"/>
              </a:lnSpc>
              <a:spcBef>
                <a:spcPts val="0"/>
              </a:spcBef>
              <a:spcAft>
                <a:spcPts val="600"/>
              </a:spcAft>
              <a:buFont typeface="Wingdings" pitchFamily="2" charset="2"/>
              <a:buNone/>
            </a:pPr>
            <a:r>
              <a:rPr lang="en-US" sz="1200"/>
              <a:t>A decedent is allowed to use the greater of the exemption applied at the time of death or the exemption applied toward any lifetime gifts. </a:t>
            </a:r>
          </a:p>
          <a:p>
            <a:pPr marL="0" indent="0">
              <a:lnSpc>
                <a:spcPct val="100000"/>
              </a:lnSpc>
              <a:spcBef>
                <a:spcPts val="0"/>
              </a:spcBef>
              <a:spcAft>
                <a:spcPts val="600"/>
              </a:spcAft>
              <a:buFont typeface="Wingdings" pitchFamily="2" charset="2"/>
              <a:buNone/>
            </a:pPr>
            <a:endParaRPr lang="en-US" sz="1200"/>
          </a:p>
          <a:p>
            <a:pPr marL="0" indent="0">
              <a:lnSpc>
                <a:spcPct val="100000"/>
              </a:lnSpc>
              <a:spcBef>
                <a:spcPts val="0"/>
              </a:spcBef>
              <a:spcAft>
                <a:spcPts val="600"/>
              </a:spcAft>
              <a:buFont typeface="Wingdings" pitchFamily="2" charset="2"/>
              <a:buNone/>
            </a:pPr>
            <a:r>
              <a:rPr lang="en-US" sz="1200" b="1"/>
              <a:t>Exception</a:t>
            </a:r>
          </a:p>
          <a:p>
            <a:pPr>
              <a:lnSpc>
                <a:spcPct val="100000"/>
              </a:lnSpc>
              <a:spcBef>
                <a:spcPts val="0"/>
              </a:spcBef>
              <a:spcAft>
                <a:spcPts val="600"/>
              </a:spcAft>
            </a:pPr>
            <a:r>
              <a:rPr lang="en-US" sz="1200"/>
              <a:t>However, a decedent can’t use the exemption applied toward any lifetime gifts for the following: </a:t>
            </a:r>
          </a:p>
          <a:p>
            <a:pPr>
              <a:lnSpc>
                <a:spcPct val="100000"/>
              </a:lnSpc>
              <a:spcBef>
                <a:spcPts val="0"/>
              </a:spcBef>
              <a:spcAft>
                <a:spcPts val="600"/>
              </a:spcAft>
            </a:pPr>
            <a:r>
              <a:rPr lang="en-US" sz="1200"/>
              <a:t>Gifts included in the decedent’s estate, unless such grantor releases such power of inclusion within 18 months of decedent’s death.  </a:t>
            </a:r>
          </a:p>
          <a:p>
            <a:pPr>
              <a:lnSpc>
                <a:spcPct val="100000"/>
              </a:lnSpc>
              <a:spcBef>
                <a:spcPts val="0"/>
              </a:spcBef>
              <a:spcAft>
                <a:spcPts val="600"/>
              </a:spcAft>
            </a:pPr>
            <a:r>
              <a:rPr lang="en-US" sz="1200"/>
              <a:t>Gifts of GRATs and QPRTs unless the gift portion is less than 5% of the transferred value.</a:t>
            </a:r>
            <a:endParaRPr lang="en-US" sz="1200" dirty="0"/>
          </a:p>
        </p:txBody>
      </p:sp>
      <p:sp>
        <p:nvSpPr>
          <p:cNvPr id="11" name="Text Placeholder 8">
            <a:extLst>
              <a:ext uri="{FF2B5EF4-FFF2-40B4-BE49-F238E27FC236}">
                <a16:creationId xmlns:a16="http://schemas.microsoft.com/office/drawing/2014/main" id="{B443AD0D-D11F-9061-3B2B-A36FC669CB7B}"/>
              </a:ext>
            </a:extLst>
          </p:cNvPr>
          <p:cNvSpPr txBox="1">
            <a:spLocks/>
          </p:cNvSpPr>
          <p:nvPr userDrawn="1"/>
        </p:nvSpPr>
        <p:spPr>
          <a:xfrm>
            <a:off x="661923" y="5826058"/>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Clawback refers to the concept that generally a donor’s estate will not be taxed on gifts made during an increased exemption period by allowing estates to use the basic exclusion amount calculated for gifts made between 2018 and 2025 instead of the basic exclusion amount at the date of death. A decedent is allowed to use the greater of the exemption applied at the time of death or the exemption applied toward any lifetime gifts. This information is provided for educational purposes only. This information is not intended to provide, and should not be relied on for, tax, legal or investment advice. We encourage you consult your own tax, legal and investment experts to discuss your unique circumstances.</a:t>
            </a:r>
          </a:p>
        </p:txBody>
      </p:sp>
      <p:sp>
        <p:nvSpPr>
          <p:cNvPr id="12" name="Text Placeholder 7">
            <a:extLst>
              <a:ext uri="{FF2B5EF4-FFF2-40B4-BE49-F238E27FC236}">
                <a16:creationId xmlns:a16="http://schemas.microsoft.com/office/drawing/2014/main" id="{DF80C5C9-8C62-2A77-782D-C31A606C9078}"/>
              </a:ext>
            </a:extLst>
          </p:cNvPr>
          <p:cNvSpPr txBox="1">
            <a:spLocks/>
          </p:cNvSpPr>
          <p:nvPr userDrawn="1"/>
        </p:nvSpPr>
        <p:spPr>
          <a:xfrm>
            <a:off x="650811" y="1258630"/>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“Clawback” Example</a:t>
            </a:r>
          </a:p>
        </p:txBody>
      </p:sp>
      <p:graphicFrame>
        <p:nvGraphicFramePr>
          <p:cNvPr id="13" name="Content Placeholder 21">
            <a:extLst>
              <a:ext uri="{FF2B5EF4-FFF2-40B4-BE49-F238E27FC236}">
                <a16:creationId xmlns:a16="http://schemas.microsoft.com/office/drawing/2014/main" id="{2685F7A5-4B24-865E-55BB-A3FEEDA52678}"/>
              </a:ext>
            </a:extLst>
          </p:cNvPr>
          <p:cNvGraphicFramePr>
            <a:graphicFrameLocks/>
          </p:cNvGraphicFramePr>
          <p:nvPr userDrawn="1">
            <p:extLst>
              <p:ext uri="{D42A27DB-BD31-4B8C-83A1-F6EECF244321}">
                <p14:modId xmlns:p14="http://schemas.microsoft.com/office/powerpoint/2010/main" val="279380020"/>
              </p:ext>
            </p:extLst>
          </p:nvPr>
        </p:nvGraphicFramePr>
        <p:xfrm>
          <a:off x="758759" y="1939858"/>
          <a:ext cx="6438900" cy="3238498"/>
        </p:xfrm>
        <a:graphic>
          <a:graphicData uri="http://schemas.openxmlformats.org/drawingml/2006/table">
            <a:tbl>
              <a:tblPr firstRow="1" bandRow="1">
                <a:tableStyleId>{5C22544A-7EE6-4342-B048-85BDC9FD1C3A}</a:tableStyleId>
              </a:tblPr>
              <a:tblGrid>
                <a:gridCol w="2146300">
                  <a:extLst>
                    <a:ext uri="{9D8B030D-6E8A-4147-A177-3AD203B41FA5}">
                      <a16:colId xmlns:a16="http://schemas.microsoft.com/office/drawing/2014/main" val="4250574151"/>
                    </a:ext>
                  </a:extLst>
                </a:gridCol>
                <a:gridCol w="2146300">
                  <a:extLst>
                    <a:ext uri="{9D8B030D-6E8A-4147-A177-3AD203B41FA5}">
                      <a16:colId xmlns:a16="http://schemas.microsoft.com/office/drawing/2014/main" val="2015563941"/>
                    </a:ext>
                  </a:extLst>
                </a:gridCol>
                <a:gridCol w="2146300">
                  <a:extLst>
                    <a:ext uri="{9D8B030D-6E8A-4147-A177-3AD203B41FA5}">
                      <a16:colId xmlns:a16="http://schemas.microsoft.com/office/drawing/2014/main" val="1011968202"/>
                    </a:ext>
                  </a:extLst>
                </a:gridCol>
              </a:tblGrid>
              <a:tr h="690973">
                <a:tc>
                  <a:txBody>
                    <a:bodyPr/>
                    <a:lstStyle/>
                    <a:p>
                      <a:r>
                        <a:rPr lang="en-US" dirty="0">
                          <a:solidFill>
                            <a:schemeClr val="tx1"/>
                          </a:solidFill>
                        </a:rPr>
                        <a:t>Estate Tax Calculation</a:t>
                      </a:r>
                    </a:p>
                  </a:txBody>
                  <a:tcPr marL="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Death Prior to 2026</a:t>
                      </a:r>
                    </a:p>
                    <a:p>
                      <a:pPr algn="ctr"/>
                      <a:r>
                        <a:rPr lang="en-US" dirty="0">
                          <a:solidFill>
                            <a:schemeClr val="tx1"/>
                          </a:solidFill>
                        </a:rPr>
                        <a:t>($13M Exemption)</a:t>
                      </a: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Death In or After 2026</a:t>
                      </a:r>
                    </a:p>
                    <a:p>
                      <a:pPr algn="ctr"/>
                      <a:r>
                        <a:rPr lang="en-US" dirty="0">
                          <a:solidFill>
                            <a:schemeClr val="tx1"/>
                          </a:solidFill>
                        </a:rPr>
                        <a:t>($7M Exemption)</a:t>
                      </a: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3965340"/>
                  </a:ext>
                </a:extLst>
              </a:tr>
              <a:tr h="509505">
                <a:tc>
                  <a:txBody>
                    <a:bodyPr/>
                    <a:lstStyle/>
                    <a:p>
                      <a:r>
                        <a:rPr lang="en-US" dirty="0">
                          <a:solidFill>
                            <a:schemeClr val="tx1"/>
                          </a:solidFill>
                        </a:rPr>
                        <a:t>Gross Estate</a:t>
                      </a:r>
                    </a:p>
                  </a:txBody>
                  <a:tcPr marL="0" anchor="ct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$5M</a:t>
                      </a:r>
                    </a:p>
                  </a:txBody>
                  <a:tcPr anchor="ct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$5M</a:t>
                      </a:r>
                    </a:p>
                  </a:txBody>
                  <a:tcPr anchor="ct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484663122"/>
                  </a:ext>
                </a:extLst>
              </a:tr>
              <a:tr h="509505">
                <a:tc>
                  <a:txBody>
                    <a:bodyPr/>
                    <a:lstStyle/>
                    <a:p>
                      <a:r>
                        <a:rPr lang="en-US" dirty="0">
                          <a:solidFill>
                            <a:schemeClr val="tx1"/>
                          </a:solidFill>
                        </a:rPr>
                        <a:t>Plus: Lifetime Gifts</a:t>
                      </a:r>
                    </a:p>
                  </a:txBody>
                  <a:tcPr marL="0" anchor="ct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$10M</a:t>
                      </a:r>
                    </a:p>
                  </a:txBody>
                  <a:tcPr anchor="ct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$10M</a:t>
                      </a:r>
                    </a:p>
                  </a:txBody>
                  <a:tcPr anchor="ct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2549927"/>
                  </a:ext>
                </a:extLst>
              </a:tr>
              <a:tr h="509505">
                <a:tc>
                  <a:txBody>
                    <a:bodyPr/>
                    <a:lstStyle/>
                    <a:p>
                      <a:r>
                        <a:rPr lang="en-US" dirty="0">
                          <a:solidFill>
                            <a:schemeClr val="tx1"/>
                          </a:solidFill>
                        </a:rPr>
                        <a:t>Adjusted Estate</a:t>
                      </a:r>
                    </a:p>
                  </a:txBody>
                  <a:tcPr marL="0" anchor="ct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$15M</a:t>
                      </a:r>
                    </a:p>
                  </a:txBody>
                  <a:tcPr anchor="ct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$15M</a:t>
                      </a:r>
                    </a:p>
                  </a:txBody>
                  <a:tcPr anchor="ct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632608452"/>
                  </a:ext>
                </a:extLst>
              </a:tr>
              <a:tr h="509505">
                <a:tc>
                  <a:txBody>
                    <a:bodyPr/>
                    <a:lstStyle/>
                    <a:p>
                      <a:r>
                        <a:rPr lang="en-US" dirty="0">
                          <a:solidFill>
                            <a:schemeClr val="tx1"/>
                          </a:solidFill>
                        </a:rPr>
                        <a:t>Less: Exemption</a:t>
                      </a:r>
                    </a:p>
                  </a:txBody>
                  <a:tcPr marL="0" anchor="ct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bg1"/>
                    </a:solidFill>
                  </a:tcPr>
                </a:tc>
                <a:tc>
                  <a:txBody>
                    <a:bodyPr/>
                    <a:lstStyle/>
                    <a:p>
                      <a:pPr algn="ctr"/>
                      <a:r>
                        <a:rPr lang="en-US" dirty="0">
                          <a:solidFill>
                            <a:schemeClr val="tx1"/>
                          </a:solidFill>
                        </a:rPr>
                        <a:t>$13M</a:t>
                      </a:r>
                    </a:p>
                  </a:txBody>
                  <a:tcPr anchor="ct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$7M</a:t>
                      </a:r>
                    </a:p>
                  </a:txBody>
                  <a:tcPr anchor="ct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163166"/>
                  </a:ext>
                </a:extLst>
              </a:tr>
              <a:tr h="509505">
                <a:tc>
                  <a:txBody>
                    <a:bodyPr/>
                    <a:lstStyle/>
                    <a:p>
                      <a:r>
                        <a:rPr lang="en-US" dirty="0">
                          <a:solidFill>
                            <a:schemeClr val="tx1"/>
                          </a:solidFill>
                        </a:rPr>
                        <a:t>Net Taxable Estate</a:t>
                      </a:r>
                    </a:p>
                  </a:txBody>
                  <a:tcPr marL="0" anchor="ct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$2M</a:t>
                      </a: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$8M</a:t>
                      </a:r>
                    </a:p>
                  </a:txBody>
                  <a:tcPr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4600805"/>
                  </a:ext>
                </a:extLst>
              </a:tr>
            </a:tbl>
          </a:graphicData>
        </a:graphic>
      </p:graphicFrame>
    </p:spTree>
    <p:extLst>
      <p:ext uri="{BB962C8B-B14F-4D97-AF65-F5344CB8AC3E}">
        <p14:creationId xmlns:p14="http://schemas.microsoft.com/office/powerpoint/2010/main" val="24685302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6" name="Title 1">
            <a:extLst>
              <a:ext uri="{FF2B5EF4-FFF2-40B4-BE49-F238E27FC236}">
                <a16:creationId xmlns:a16="http://schemas.microsoft.com/office/drawing/2014/main" id="{EE4BE0AE-5598-7DC6-526F-7FFFFA6182CE}"/>
              </a:ext>
            </a:extLst>
          </p:cNvPr>
          <p:cNvSpPr txBox="1">
            <a:spLocks/>
          </p:cNvSpPr>
          <p:nvPr userDrawn="1"/>
        </p:nvSpPr>
        <p:spPr>
          <a:xfrm>
            <a:off x="653845" y="667819"/>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Financial Impact of Sunset</a:t>
            </a:r>
          </a:p>
        </p:txBody>
      </p:sp>
      <p:sp>
        <p:nvSpPr>
          <p:cNvPr id="7" name="Text Placeholder 4">
            <a:extLst>
              <a:ext uri="{FF2B5EF4-FFF2-40B4-BE49-F238E27FC236}">
                <a16:creationId xmlns:a16="http://schemas.microsoft.com/office/drawing/2014/main" id="{A636F5DC-99C8-70E5-EB71-06746599B1A7}"/>
              </a:ext>
            </a:extLst>
          </p:cNvPr>
          <p:cNvSpPr txBox="1">
            <a:spLocks/>
          </p:cNvSpPr>
          <p:nvPr userDrawn="1"/>
        </p:nvSpPr>
        <p:spPr>
          <a:xfrm>
            <a:off x="665164" y="5829299"/>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This information is provided for educational purposes only. This information is not intended to provide, and should not be relied on for, tax, legal or investment advice.</a:t>
            </a:r>
            <a:br>
              <a:rPr lang="en-US" dirty="0"/>
            </a:br>
            <a:r>
              <a:rPr lang="en-US" dirty="0"/>
              <a:t>We encourage you consult your own tax, legal and investment experts to discuss your unique circumstances.</a:t>
            </a:r>
          </a:p>
        </p:txBody>
      </p:sp>
      <p:sp>
        <p:nvSpPr>
          <p:cNvPr id="11" name="Text Placeholder 5">
            <a:extLst>
              <a:ext uri="{FF2B5EF4-FFF2-40B4-BE49-F238E27FC236}">
                <a16:creationId xmlns:a16="http://schemas.microsoft.com/office/drawing/2014/main" id="{1C56226C-D87B-F935-53D5-6DE4726991AD}"/>
              </a:ext>
            </a:extLst>
          </p:cNvPr>
          <p:cNvSpPr txBox="1">
            <a:spLocks/>
          </p:cNvSpPr>
          <p:nvPr userDrawn="1"/>
        </p:nvSpPr>
        <p:spPr>
          <a:xfrm>
            <a:off x="654052" y="1261871"/>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Assume a single client with $13M in 2025 with basis of $6.5M:</a:t>
            </a:r>
          </a:p>
        </p:txBody>
      </p:sp>
      <p:graphicFrame>
        <p:nvGraphicFramePr>
          <p:cNvPr id="12" name="Content Placeholder 11">
            <a:extLst>
              <a:ext uri="{FF2B5EF4-FFF2-40B4-BE49-F238E27FC236}">
                <a16:creationId xmlns:a16="http://schemas.microsoft.com/office/drawing/2014/main" id="{6546EB3B-9767-CC0E-C96F-B911DA9BEC91}"/>
              </a:ext>
            </a:extLst>
          </p:cNvPr>
          <p:cNvGraphicFramePr>
            <a:graphicFrameLocks/>
          </p:cNvGraphicFramePr>
          <p:nvPr userDrawn="1">
            <p:extLst>
              <p:ext uri="{D42A27DB-BD31-4B8C-83A1-F6EECF244321}">
                <p14:modId xmlns:p14="http://schemas.microsoft.com/office/powerpoint/2010/main" val="3221717850"/>
              </p:ext>
            </p:extLst>
          </p:nvPr>
        </p:nvGraphicFramePr>
        <p:xfrm>
          <a:off x="762000" y="2043962"/>
          <a:ext cx="5258608" cy="3512720"/>
        </p:xfrm>
        <a:graphic>
          <a:graphicData uri="http://schemas.openxmlformats.org/drawingml/2006/table">
            <a:tbl>
              <a:tblPr firstRow="1" bandRow="1">
                <a:tableStyleId>{5C22544A-7EE6-4342-B048-85BDC9FD1C3A}</a:tableStyleId>
              </a:tblPr>
              <a:tblGrid>
                <a:gridCol w="1055917">
                  <a:extLst>
                    <a:ext uri="{9D8B030D-6E8A-4147-A177-3AD203B41FA5}">
                      <a16:colId xmlns:a16="http://schemas.microsoft.com/office/drawing/2014/main" val="95401482"/>
                    </a:ext>
                  </a:extLst>
                </a:gridCol>
                <a:gridCol w="1673825">
                  <a:extLst>
                    <a:ext uri="{9D8B030D-6E8A-4147-A177-3AD203B41FA5}">
                      <a16:colId xmlns:a16="http://schemas.microsoft.com/office/drawing/2014/main" val="3009746584"/>
                    </a:ext>
                  </a:extLst>
                </a:gridCol>
                <a:gridCol w="1248169">
                  <a:extLst>
                    <a:ext uri="{9D8B030D-6E8A-4147-A177-3AD203B41FA5}">
                      <a16:colId xmlns:a16="http://schemas.microsoft.com/office/drawing/2014/main" val="3932384091"/>
                    </a:ext>
                  </a:extLst>
                </a:gridCol>
                <a:gridCol w="1280697">
                  <a:extLst>
                    <a:ext uri="{9D8B030D-6E8A-4147-A177-3AD203B41FA5}">
                      <a16:colId xmlns:a16="http://schemas.microsoft.com/office/drawing/2014/main" val="2444608546"/>
                    </a:ext>
                  </a:extLst>
                </a:gridCol>
              </a:tblGrid>
              <a:tr h="295625">
                <a:tc>
                  <a:txBody>
                    <a:bodyPr/>
                    <a:lstStyle/>
                    <a:p>
                      <a:endParaRPr lang="en-US" sz="1100" dirty="0">
                        <a:solidFill>
                          <a:schemeClr val="tx1"/>
                        </a:solidFill>
                      </a:endParaRP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100" dirty="0">
                        <a:solidFill>
                          <a:schemeClr val="tx1"/>
                        </a:solidFill>
                      </a:endParaRP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100" dirty="0">
                          <a:solidFill>
                            <a:schemeClr val="tx1"/>
                          </a:solidFill>
                        </a:rPr>
                        <a:t>12/2025</a:t>
                      </a: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100" dirty="0">
                          <a:solidFill>
                            <a:schemeClr val="tx1"/>
                          </a:solidFill>
                        </a:rPr>
                        <a:t>1/2026</a:t>
                      </a: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947643"/>
                  </a:ext>
                </a:extLst>
              </a:tr>
              <a:tr h="286930">
                <a:tc rowSpan="2">
                  <a:txBody>
                    <a:bodyPr/>
                    <a:lstStyle/>
                    <a:p>
                      <a:pPr algn="l"/>
                      <a:r>
                        <a:rPr lang="en-US" sz="1100" b="1" dirty="0"/>
                        <a:t>Donor’s</a:t>
                      </a:r>
                    </a:p>
                    <a:p>
                      <a:pPr algn="l"/>
                      <a:r>
                        <a:rPr lang="en-US" sz="1100" b="1" dirty="0"/>
                        <a:t>Transaction</a:t>
                      </a: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Current Assets</a:t>
                      </a:r>
                    </a:p>
                  </a:txBody>
                  <a:tcPr anchor="ctr">
                    <a:lnL w="6350" cap="flat" cmpd="sng" algn="ctr">
                      <a:solidFill>
                        <a:schemeClr val="bg2"/>
                      </a:solidFill>
                      <a:prstDash val="solid"/>
                      <a:round/>
                      <a:headEnd type="none" w="med" len="med"/>
                      <a:tailEnd type="none" w="med" len="med"/>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9493674"/>
                  </a:ext>
                </a:extLst>
              </a:tr>
              <a:tr h="286930">
                <a:tc vMerge="1">
                  <a:txBody>
                    <a:bodyPr/>
                    <a:lstStyle/>
                    <a:p>
                      <a:pPr algn="ctr"/>
                      <a:endParaRPr lang="en-US" sz="1100" dirty="0"/>
                    </a:p>
                  </a:txBody>
                  <a:tcPr anchor="ctr">
                    <a:lnL w="1270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Maximum Gift</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$11,228,000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5584353"/>
                  </a:ext>
                </a:extLst>
              </a:tr>
              <a:tr h="295625">
                <a:tc>
                  <a:txBody>
                    <a:bodyPr/>
                    <a:lstStyle/>
                    <a:p>
                      <a:pPr algn="l"/>
                      <a:endParaRPr lang="en-US" sz="1100" dirty="0"/>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Exemption</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$7,270,000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4920612"/>
                  </a:ext>
                </a:extLst>
              </a:tr>
              <a:tr h="295625">
                <a:tc>
                  <a:txBody>
                    <a:bodyPr/>
                    <a:lstStyle/>
                    <a:p>
                      <a:pPr algn="l"/>
                      <a:endParaRPr lang="en-US" sz="1100" dirty="0"/>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Taxable Gift</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$3,958000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422282"/>
                  </a:ext>
                </a:extLst>
              </a:tr>
              <a:tr h="295625">
                <a:tc>
                  <a:txBody>
                    <a:bodyPr/>
                    <a:lstStyle/>
                    <a:p>
                      <a:pPr algn="l"/>
                      <a:endParaRPr lang="en-US" sz="1100" dirty="0">
                        <a:solidFill>
                          <a:srgbClr val="FF0000"/>
                        </a:solidFill>
                      </a:endParaRP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Gift Tax (40%)</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($1,583,000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2108835"/>
                  </a:ext>
                </a:extLst>
              </a:tr>
              <a:tr h="295625">
                <a:tc>
                  <a:txBody>
                    <a:bodyPr/>
                    <a:lstStyle/>
                    <a:p>
                      <a:pPr algn="l"/>
                      <a:endParaRPr lang="en-US" sz="1100" dirty="0">
                        <a:solidFill>
                          <a:srgbClr val="FF0000"/>
                        </a:solidFill>
                      </a:endParaRP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Income Tax (23.8%)</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($188,000)</a:t>
                      </a:r>
                    </a:p>
                  </a:txBody>
                  <a:tcPr anchor="ctr">
                    <a:lnL w="12700" cmpd="sng">
                      <a:noFill/>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2929038"/>
                  </a:ext>
                </a:extLst>
              </a:tr>
              <a:tr h="286930">
                <a:tc rowSpan="2">
                  <a:txBody>
                    <a:bodyPr/>
                    <a:lstStyle/>
                    <a:p>
                      <a:pPr algn="l"/>
                      <a:r>
                        <a:rPr lang="en-US" sz="1100" b="1" dirty="0"/>
                        <a:t>Heir’s Transaction</a:t>
                      </a: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After-Tax Assets to Heirs</a:t>
                      </a:r>
                    </a:p>
                  </a:txBody>
                  <a:tcPr anchor="ctr">
                    <a:lnL w="6350" cap="flat" cmpd="sng" algn="ctr">
                      <a:solidFill>
                        <a:schemeClr val="bg2"/>
                      </a:solidFill>
                      <a:prstDash val="solid"/>
                      <a:round/>
                      <a:headEnd type="none" w="med" len="med"/>
                      <a:tailEnd type="none" w="med" len="med"/>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$11,228,000</a:t>
                      </a:r>
                    </a:p>
                  </a:txBody>
                  <a:tcPr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9158629"/>
                  </a:ext>
                </a:extLst>
              </a:tr>
              <a:tr h="286930">
                <a:tc vMerge="1">
                  <a:txBody>
                    <a:bodyPr/>
                    <a:lstStyle/>
                    <a:p>
                      <a:pPr algn="ctr"/>
                      <a:endParaRPr lang="en-US" sz="1100" dirty="0"/>
                    </a:p>
                  </a:txBody>
                  <a:tcPr anchor="ctr">
                    <a:lnL w="1270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Basis</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($6,500,000)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($5,614,000)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3327170"/>
                  </a:ext>
                </a:extLst>
              </a:tr>
              <a:tr h="295625">
                <a:tc>
                  <a:txBody>
                    <a:bodyPr/>
                    <a:lstStyle/>
                    <a:p>
                      <a:pPr algn="l"/>
                      <a:endParaRPr lang="en-US" sz="1100" dirty="0"/>
                    </a:p>
                  </a:txBody>
                  <a:tcP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Taxable Gain </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$6,500,000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$5,614,000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482277"/>
                  </a:ext>
                </a:extLst>
              </a:tr>
              <a:tr h="295625">
                <a:tc>
                  <a:txBody>
                    <a:bodyPr/>
                    <a:lstStyle/>
                    <a:p>
                      <a:pPr algn="ctr"/>
                      <a:endParaRPr lang="en-US" sz="1100" dirty="0">
                        <a:solidFill>
                          <a:srgbClr val="FF0000"/>
                        </a:solidFill>
                      </a:endParaRPr>
                    </a:p>
                  </a:txBody>
                  <a:tcP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Tax (23.8%)</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($1,547,000)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($1,336,100)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9250269"/>
                  </a:ext>
                </a:extLst>
              </a:tr>
              <a:tr h="295625">
                <a:tc>
                  <a:txBody>
                    <a:bodyPr/>
                    <a:lstStyle/>
                    <a:p>
                      <a:pPr algn="ctr"/>
                      <a:endParaRPr lang="en-US" sz="1100" dirty="0"/>
                    </a:p>
                  </a:txBody>
                  <a:tcP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050" b="1" dirty="0"/>
                        <a:t>Net Amount to Heirs</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a:t>$11,453,000</a:t>
                      </a:r>
                    </a:p>
                  </a:txBody>
                  <a:tcPr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a:t>$9,891,900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0580864"/>
                  </a:ext>
                </a:extLst>
              </a:tr>
            </a:tbl>
          </a:graphicData>
        </a:graphic>
      </p:graphicFrame>
      <p:graphicFrame>
        <p:nvGraphicFramePr>
          <p:cNvPr id="13" name="Content Placeholder 12">
            <a:extLst>
              <a:ext uri="{FF2B5EF4-FFF2-40B4-BE49-F238E27FC236}">
                <a16:creationId xmlns:a16="http://schemas.microsoft.com/office/drawing/2014/main" id="{56BF9695-CC01-6646-8FEA-108D81FE6964}"/>
              </a:ext>
            </a:extLst>
          </p:cNvPr>
          <p:cNvGraphicFramePr>
            <a:graphicFrameLocks/>
          </p:cNvGraphicFramePr>
          <p:nvPr userDrawn="1">
            <p:extLst>
              <p:ext uri="{D42A27DB-BD31-4B8C-83A1-F6EECF244321}">
                <p14:modId xmlns:p14="http://schemas.microsoft.com/office/powerpoint/2010/main" val="1720988013"/>
              </p:ext>
            </p:extLst>
          </p:nvPr>
        </p:nvGraphicFramePr>
        <p:xfrm>
          <a:off x="6340475" y="2043962"/>
          <a:ext cx="5258608" cy="3512720"/>
        </p:xfrm>
        <a:graphic>
          <a:graphicData uri="http://schemas.openxmlformats.org/drawingml/2006/table">
            <a:tbl>
              <a:tblPr firstRow="1" bandRow="1">
                <a:tableStyleId>{5C22544A-7EE6-4342-B048-85BDC9FD1C3A}</a:tableStyleId>
              </a:tblPr>
              <a:tblGrid>
                <a:gridCol w="1055176">
                  <a:extLst>
                    <a:ext uri="{9D8B030D-6E8A-4147-A177-3AD203B41FA5}">
                      <a16:colId xmlns:a16="http://schemas.microsoft.com/office/drawing/2014/main" val="95401482"/>
                    </a:ext>
                  </a:extLst>
                </a:gridCol>
                <a:gridCol w="1612605">
                  <a:extLst>
                    <a:ext uri="{9D8B030D-6E8A-4147-A177-3AD203B41FA5}">
                      <a16:colId xmlns:a16="http://schemas.microsoft.com/office/drawing/2014/main" val="3009746584"/>
                    </a:ext>
                  </a:extLst>
                </a:gridCol>
                <a:gridCol w="1310130">
                  <a:extLst>
                    <a:ext uri="{9D8B030D-6E8A-4147-A177-3AD203B41FA5}">
                      <a16:colId xmlns:a16="http://schemas.microsoft.com/office/drawing/2014/main" val="3932384091"/>
                    </a:ext>
                  </a:extLst>
                </a:gridCol>
                <a:gridCol w="1280697">
                  <a:extLst>
                    <a:ext uri="{9D8B030D-6E8A-4147-A177-3AD203B41FA5}">
                      <a16:colId xmlns:a16="http://schemas.microsoft.com/office/drawing/2014/main" val="2444608546"/>
                    </a:ext>
                  </a:extLst>
                </a:gridCol>
              </a:tblGrid>
              <a:tr h="295625">
                <a:tc>
                  <a:txBody>
                    <a:bodyPr/>
                    <a:lstStyle/>
                    <a:p>
                      <a:endParaRPr lang="en-US" sz="1100" dirty="0">
                        <a:solidFill>
                          <a:schemeClr val="tx1"/>
                        </a:solidFill>
                      </a:endParaRP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100" dirty="0">
                        <a:solidFill>
                          <a:schemeClr val="tx1"/>
                        </a:solidFill>
                      </a:endParaRP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100" dirty="0">
                          <a:solidFill>
                            <a:schemeClr val="tx1"/>
                          </a:solidFill>
                        </a:rPr>
                        <a:t>12/2025</a:t>
                      </a: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100" dirty="0">
                          <a:solidFill>
                            <a:schemeClr val="tx1"/>
                          </a:solidFill>
                        </a:rPr>
                        <a:t>1/2026</a:t>
                      </a:r>
                    </a:p>
                  </a:txBody>
                  <a:tcPr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947643"/>
                  </a:ext>
                </a:extLst>
              </a:tr>
              <a:tr h="286930">
                <a:tc rowSpan="2">
                  <a:txBody>
                    <a:bodyPr/>
                    <a:lstStyle/>
                    <a:p>
                      <a:pPr algn="l"/>
                      <a:r>
                        <a:rPr lang="en-US" sz="1100" b="1" dirty="0"/>
                        <a:t>Donor’s</a:t>
                      </a:r>
                    </a:p>
                    <a:p>
                      <a:pPr algn="l"/>
                      <a:r>
                        <a:rPr lang="en-US" sz="1100" b="1" dirty="0"/>
                        <a:t>Transaction</a:t>
                      </a: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Current Assets</a:t>
                      </a:r>
                    </a:p>
                  </a:txBody>
                  <a:tcPr anchor="ctr">
                    <a:lnL w="6350" cap="flat" cmpd="sng" algn="ctr">
                      <a:solidFill>
                        <a:schemeClr val="bg2"/>
                      </a:solidFill>
                      <a:prstDash val="solid"/>
                      <a:round/>
                      <a:headEnd type="none" w="med" len="med"/>
                      <a:tailEnd type="none" w="med" len="med"/>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9493674"/>
                  </a:ext>
                </a:extLst>
              </a:tr>
              <a:tr h="286930">
                <a:tc vMerge="1">
                  <a:txBody>
                    <a:bodyPr/>
                    <a:lstStyle/>
                    <a:p>
                      <a:pPr algn="ctr"/>
                      <a:endParaRPr lang="en-US" sz="1100" dirty="0"/>
                    </a:p>
                  </a:txBody>
                  <a:tcPr anchor="ctr">
                    <a:lnL w="1270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Gross Estate</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5584353"/>
                  </a:ext>
                </a:extLst>
              </a:tr>
              <a:tr h="295625">
                <a:tc>
                  <a:txBody>
                    <a:bodyPr/>
                    <a:lstStyle/>
                    <a:p>
                      <a:pPr algn="l"/>
                      <a:endParaRPr lang="en-US" sz="1100" dirty="0"/>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Exemption</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$7,270,000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4920612"/>
                  </a:ext>
                </a:extLst>
              </a:tr>
              <a:tr h="295625">
                <a:tc>
                  <a:txBody>
                    <a:bodyPr/>
                    <a:lstStyle/>
                    <a:p>
                      <a:pPr algn="l"/>
                      <a:endParaRPr lang="en-US" sz="1100" dirty="0"/>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Taxable Estate</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$5,730,000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3422282"/>
                  </a:ext>
                </a:extLst>
              </a:tr>
              <a:tr h="295625">
                <a:tc>
                  <a:txBody>
                    <a:bodyPr/>
                    <a:lstStyle/>
                    <a:p>
                      <a:pPr algn="l"/>
                      <a:endParaRPr lang="en-US" sz="1100" dirty="0">
                        <a:solidFill>
                          <a:srgbClr val="FF0000"/>
                        </a:solidFill>
                      </a:endParaRP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Estate Tax (40%)</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($2,292,000)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2108835"/>
                  </a:ext>
                </a:extLst>
              </a:tr>
              <a:tr h="295625">
                <a:tc>
                  <a:txBody>
                    <a:bodyPr/>
                    <a:lstStyle/>
                    <a:p>
                      <a:pPr algn="l"/>
                      <a:endParaRPr lang="en-US" sz="1100" dirty="0">
                        <a:solidFill>
                          <a:srgbClr val="FF0000"/>
                        </a:solidFill>
                      </a:endParaRP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Income Tax (23.8%)</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2929038"/>
                  </a:ext>
                </a:extLst>
              </a:tr>
              <a:tr h="286930">
                <a:tc rowSpan="2">
                  <a:txBody>
                    <a:bodyPr/>
                    <a:lstStyle/>
                    <a:p>
                      <a:pPr algn="l"/>
                      <a:r>
                        <a:rPr lang="en-US" sz="1100" b="1" dirty="0"/>
                        <a:t>Heir’s Transaction</a:t>
                      </a:r>
                    </a:p>
                  </a:txBody>
                  <a:tcPr marL="0">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After-Tax Assets to Heirs</a:t>
                      </a:r>
                    </a:p>
                  </a:txBody>
                  <a:tcPr anchor="ctr">
                    <a:lnL w="6350" cap="flat" cmpd="sng" algn="ctr">
                      <a:solidFill>
                        <a:schemeClr val="bg2"/>
                      </a:solidFill>
                      <a:prstDash val="solid"/>
                      <a:round/>
                      <a:headEnd type="none" w="med" len="med"/>
                      <a:tailEnd type="none" w="med" len="med"/>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$10,708,000</a:t>
                      </a:r>
                    </a:p>
                  </a:txBody>
                  <a:tcPr anchor="ctr">
                    <a:lnL w="12700" cmpd="sng">
                      <a:noFill/>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9158629"/>
                  </a:ext>
                </a:extLst>
              </a:tr>
              <a:tr h="286930">
                <a:tc vMerge="1">
                  <a:txBody>
                    <a:bodyPr/>
                    <a:lstStyle/>
                    <a:p>
                      <a:pPr algn="ctr"/>
                      <a:endParaRPr lang="en-US" sz="1100" dirty="0"/>
                    </a:p>
                  </a:txBody>
                  <a:tcPr anchor="ctr">
                    <a:lnL w="1270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Basis</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($13,000,000)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($10,708,000)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3327170"/>
                  </a:ext>
                </a:extLst>
              </a:tr>
              <a:tr h="295625">
                <a:tc>
                  <a:txBody>
                    <a:bodyPr/>
                    <a:lstStyle/>
                    <a:p>
                      <a:pPr algn="l"/>
                      <a:endParaRPr lang="en-US" sz="1100" dirty="0"/>
                    </a:p>
                  </a:txBody>
                  <a:tcP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t>Taxable Gain </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t>-0-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482277"/>
                  </a:ext>
                </a:extLst>
              </a:tr>
              <a:tr h="295625">
                <a:tc>
                  <a:txBody>
                    <a:bodyPr/>
                    <a:lstStyle/>
                    <a:p>
                      <a:pPr algn="l"/>
                      <a:endParaRPr lang="en-US" sz="1100" dirty="0">
                        <a:solidFill>
                          <a:srgbClr val="FF0000"/>
                        </a:solidFill>
                      </a:endParaRPr>
                    </a:p>
                  </a:txBody>
                  <a:tcP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050" dirty="0">
                          <a:solidFill>
                            <a:srgbClr val="9E193A"/>
                          </a:solidFill>
                        </a:rPr>
                        <a:t>Tax (23.8%)</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dirty="0">
                          <a:solidFill>
                            <a:srgbClr val="9E193A"/>
                          </a:solidFill>
                        </a:rPr>
                        <a:t>-0-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9250269"/>
                  </a:ext>
                </a:extLst>
              </a:tr>
              <a:tr h="295625">
                <a:tc>
                  <a:txBody>
                    <a:bodyPr/>
                    <a:lstStyle/>
                    <a:p>
                      <a:pPr algn="ctr"/>
                      <a:endParaRPr lang="en-US" sz="1100" dirty="0"/>
                    </a:p>
                  </a:txBody>
                  <a:tcPr anchor="ctr">
                    <a:lnL w="12700" cap="flat" cmpd="sng" algn="ctr">
                      <a:noFill/>
                      <a:prstDash val="solid"/>
                      <a:round/>
                      <a:headEnd type="none" w="med" len="med"/>
                      <a:tailEnd type="none" w="med" len="med"/>
                    </a:lnL>
                    <a:lnR w="6350" cap="flat" cmpd="sng" algn="ctr">
                      <a:solidFill>
                        <a:schemeClr val="bg2"/>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050" b="1" dirty="0"/>
                        <a:t>Net Amount to Heirs</a:t>
                      </a:r>
                    </a:p>
                  </a:txBody>
                  <a:tcPr anchor="ctr">
                    <a:lnL w="6350" cap="flat" cmpd="sng" algn="ctr">
                      <a:solidFill>
                        <a:schemeClr val="bg2"/>
                      </a:solidFill>
                      <a:prstDash val="solid"/>
                      <a:round/>
                      <a:headEnd type="none" w="med" len="med"/>
                      <a:tailEnd type="none" w="med" len="med"/>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a:t>$13,000,000</a:t>
                      </a:r>
                    </a:p>
                  </a:txBody>
                  <a:tcPr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a:t>$10,708,000</a:t>
                      </a:r>
                    </a:p>
                  </a:txBody>
                  <a:tcPr anchor="ctr">
                    <a:lnL w="12700" cmpd="sng">
                      <a:noFill/>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0580864"/>
                  </a:ext>
                </a:extLst>
              </a:tr>
            </a:tbl>
          </a:graphicData>
        </a:graphic>
      </p:graphicFrame>
      <p:sp>
        <p:nvSpPr>
          <p:cNvPr id="16" name="TextBox 15">
            <a:extLst>
              <a:ext uri="{FF2B5EF4-FFF2-40B4-BE49-F238E27FC236}">
                <a16:creationId xmlns:a16="http://schemas.microsoft.com/office/drawing/2014/main" id="{108F8E04-01E7-094A-915F-CD43FA74C5B0}"/>
              </a:ext>
            </a:extLst>
          </p:cNvPr>
          <p:cNvSpPr txBox="1"/>
          <p:nvPr userDrawn="1"/>
        </p:nvSpPr>
        <p:spPr>
          <a:xfrm>
            <a:off x="653104" y="1736185"/>
            <a:ext cx="2931123" cy="307777"/>
          </a:xfrm>
          <a:prstGeom prst="rect">
            <a:avLst/>
          </a:prstGeom>
          <a:noFill/>
        </p:spPr>
        <p:txBody>
          <a:bodyPr wrap="none" rtlCol="0">
            <a:spAutoFit/>
          </a:bodyPr>
          <a:lstStyle/>
          <a:p>
            <a:r>
              <a:rPr lang="en-US" sz="1400" dirty="0"/>
              <a:t>Gift Scenario prior/after 12/31/2025</a:t>
            </a:r>
          </a:p>
        </p:txBody>
      </p:sp>
      <p:sp>
        <p:nvSpPr>
          <p:cNvPr id="17" name="TextBox 16">
            <a:extLst>
              <a:ext uri="{FF2B5EF4-FFF2-40B4-BE49-F238E27FC236}">
                <a16:creationId xmlns:a16="http://schemas.microsoft.com/office/drawing/2014/main" id="{DEFFABFA-4B8C-1927-3D48-B400EC51C6A9}"/>
              </a:ext>
            </a:extLst>
          </p:cNvPr>
          <p:cNvSpPr txBox="1"/>
          <p:nvPr userDrawn="1"/>
        </p:nvSpPr>
        <p:spPr>
          <a:xfrm>
            <a:off x="6340475" y="1736185"/>
            <a:ext cx="3135858" cy="307777"/>
          </a:xfrm>
          <a:prstGeom prst="rect">
            <a:avLst/>
          </a:prstGeom>
          <a:noFill/>
        </p:spPr>
        <p:txBody>
          <a:bodyPr wrap="none" lIns="0" rtlCol="0">
            <a:spAutoFit/>
          </a:bodyPr>
          <a:lstStyle/>
          <a:p>
            <a:r>
              <a:rPr lang="en-US" sz="1400" dirty="0"/>
              <a:t>Estate Scenario prior/after 12/31/2025</a:t>
            </a:r>
          </a:p>
        </p:txBody>
      </p:sp>
    </p:spTree>
    <p:extLst>
      <p:ext uri="{BB962C8B-B14F-4D97-AF65-F5344CB8AC3E}">
        <p14:creationId xmlns:p14="http://schemas.microsoft.com/office/powerpoint/2010/main" val="3449331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1943099"/>
            <a:ext cx="5165323"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65137" y="2505079"/>
            <a:ext cx="5165323"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6242" y="1943099"/>
            <a:ext cx="5190761"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6366242" y="2505079"/>
            <a:ext cx="5190761"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13" name="Text Placeholder 9">
            <a:extLst>
              <a:ext uri="{FF2B5EF4-FFF2-40B4-BE49-F238E27FC236}">
                <a16:creationId xmlns:a16="http://schemas.microsoft.com/office/drawing/2014/main" id="{CF09B3F6-0CC3-76ED-C0CC-094363BFB17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659069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0"/>
            <a:ext cx="60960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4440" y="647701"/>
            <a:ext cx="487303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647700"/>
            <a:ext cx="4873035" cy="4953000"/>
          </a:xfrm>
        </p:spPr>
        <p:txBody>
          <a:bodyPr anchor="ctr">
            <a:normAutofit/>
          </a:bodyPr>
          <a:lstStyle>
            <a:lvl1pPr marL="165725" indent="0">
              <a:lnSpc>
                <a:spcPct val="100000"/>
              </a:lnSpc>
              <a:spcAft>
                <a:spcPts val="900"/>
              </a:spcAft>
              <a:buFont typeface="Wingdings" pitchFamily="2" charset="2"/>
              <a:buNone/>
              <a:defRPr sz="1400" b="0"/>
            </a:lvl1pPr>
            <a:lvl2pPr marL="517525" indent="-91440">
              <a:lnSpc>
                <a:spcPct val="100000"/>
              </a:lnSpc>
              <a:spcAft>
                <a:spcPts val="900"/>
              </a:spcAft>
              <a:tabLst/>
              <a:defRPr sz="1200"/>
            </a:lvl2pPr>
            <a:lvl3pPr marL="801688" indent="-91440">
              <a:lnSpc>
                <a:spcPct val="100000"/>
              </a:lnSpc>
              <a:spcAft>
                <a:spcPts val="900"/>
              </a:spcAft>
              <a:tabLst/>
              <a:defRPr sz="1100"/>
            </a:lvl3pPr>
            <a:lvl4pPr marL="1092129" indent="-91440">
              <a:lnSpc>
                <a:spcPct val="100000"/>
              </a:lnSpc>
              <a:spcAft>
                <a:spcPts val="900"/>
              </a:spcAft>
              <a:tabLst/>
              <a:defRPr sz="105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2618277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9EC670-21D8-E4B2-6251-4263C29027E0}"/>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6" name="Title 3">
            <a:extLst>
              <a:ext uri="{FF2B5EF4-FFF2-40B4-BE49-F238E27FC236}">
                <a16:creationId xmlns:a16="http://schemas.microsoft.com/office/drawing/2014/main" id="{8C4ED970-3CE7-1E1D-6B31-37979C6C2CAC}"/>
              </a:ext>
            </a:extLst>
          </p:cNvPr>
          <p:cNvSpPr txBox="1">
            <a:spLocks/>
          </p:cNvSpPr>
          <p:nvPr userDrawn="1"/>
        </p:nvSpPr>
        <p:spPr>
          <a:xfrm>
            <a:off x="654048" y="2670173"/>
            <a:ext cx="10890250" cy="76200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Sunset of Exemptions</a:t>
            </a:r>
          </a:p>
        </p:txBody>
      </p:sp>
      <p:sp>
        <p:nvSpPr>
          <p:cNvPr id="7" name="Content Placeholder 4">
            <a:extLst>
              <a:ext uri="{FF2B5EF4-FFF2-40B4-BE49-F238E27FC236}">
                <a16:creationId xmlns:a16="http://schemas.microsoft.com/office/drawing/2014/main" id="{AC049195-1830-C435-42F1-EF8C9FF71F4F}"/>
              </a:ext>
            </a:extLst>
          </p:cNvPr>
          <p:cNvSpPr txBox="1">
            <a:spLocks/>
          </p:cNvSpPr>
          <p:nvPr userDrawn="1"/>
        </p:nvSpPr>
        <p:spPr>
          <a:xfrm>
            <a:off x="653843" y="2424351"/>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2025</a:t>
            </a:r>
            <a:endParaRPr lang="en-US" dirty="0"/>
          </a:p>
        </p:txBody>
      </p:sp>
      <p:sp>
        <p:nvSpPr>
          <p:cNvPr id="9" name="Content Placeholder 5">
            <a:extLst>
              <a:ext uri="{FF2B5EF4-FFF2-40B4-BE49-F238E27FC236}">
                <a16:creationId xmlns:a16="http://schemas.microsoft.com/office/drawing/2014/main" id="{D3B98316-04EC-2534-7DB4-2E38CC4B17B5}"/>
              </a:ext>
            </a:extLst>
          </p:cNvPr>
          <p:cNvSpPr txBox="1">
            <a:spLocks/>
          </p:cNvSpPr>
          <p:nvPr userDrawn="1"/>
        </p:nvSpPr>
        <p:spPr>
          <a:xfrm>
            <a:off x="654048" y="4651373"/>
            <a:ext cx="6495782" cy="366713"/>
          </a:xfrm>
          <a:prstGeom prst="rect">
            <a:avLst/>
          </a:prstGeom>
        </p:spPr>
        <p:txBody>
          <a:bodyPr vert="horz" lIns="91440" tIns="45720" rIns="91440" bIns="45720" rtlCol="0" anchor="ctr">
            <a:noAutofit/>
          </a:bodyPr>
          <a:lstStyle>
            <a:lvl1pPr marL="0" indent="0" algn="r" defTabSz="685800" rtl="0" eaLnBrk="1" latinLnBrk="0" hangingPunct="1">
              <a:lnSpc>
                <a:spcPct val="90000"/>
              </a:lnSpc>
              <a:spcBef>
                <a:spcPts val="0"/>
              </a:spcBef>
              <a:buFont typeface="Wingdings" pitchFamily="2" charset="2"/>
              <a:buNone/>
              <a:tabLst/>
              <a:defRPr sz="1100" b="0" i="0" kern="1200" baseline="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sz="800"/>
              <a:t>This information is provided for educational purposes only. This information is not intended to provide, and should not be relied on for, tax, legal or investment advice. We encourage you consult your own tax, legal and investment experts to discuss your unique circumstances.</a:t>
            </a:r>
            <a:endParaRPr lang="en-US" sz="800" dirty="0"/>
          </a:p>
        </p:txBody>
      </p:sp>
    </p:spTree>
    <p:extLst>
      <p:ext uri="{BB962C8B-B14F-4D97-AF65-F5344CB8AC3E}">
        <p14:creationId xmlns:p14="http://schemas.microsoft.com/office/powerpoint/2010/main" val="24375829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6540" y="647700"/>
            <a:ext cx="4114800" cy="4952999"/>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2" y="647700"/>
            <a:ext cx="6179820" cy="4953000"/>
          </a:xfrm>
        </p:spPr>
        <p:txBody>
          <a:bodyPr anchor="ctr"/>
          <a:lstStyle>
            <a:lvl1pPr marL="0" indent="0">
              <a:lnSpc>
                <a:spcPct val="100000"/>
              </a:lnSpc>
              <a:spcBef>
                <a:spcPts val="0"/>
              </a:spcBef>
              <a:spcAft>
                <a:spcPts val="900"/>
              </a:spcAft>
              <a:buNone/>
              <a:defRPr sz="1400"/>
            </a:lvl1pPr>
            <a:lvl2pPr>
              <a:lnSpc>
                <a:spcPct val="100000"/>
              </a:lnSpc>
              <a:spcBef>
                <a:spcPts val="0"/>
              </a:spcBef>
              <a:spcAft>
                <a:spcPts val="900"/>
              </a:spcAft>
              <a:defRPr sz="1200"/>
            </a:lvl2pPr>
            <a:lvl3pPr>
              <a:lnSpc>
                <a:spcPct val="100000"/>
              </a:lnSpc>
              <a:spcBef>
                <a:spcPts val="0"/>
              </a:spcBef>
              <a:spcAft>
                <a:spcPts val="900"/>
              </a:spcAft>
              <a:defRPr sz="1100"/>
            </a:lvl3pPr>
            <a:lvl4pPr>
              <a:lnSpc>
                <a:spcPct val="100000"/>
              </a:lnSpc>
              <a:spcBef>
                <a:spcPts val="0"/>
              </a:spcBef>
              <a:spcAft>
                <a:spcPts val="900"/>
              </a:spcAft>
              <a:defRPr sz="1050"/>
            </a:lvl4pPr>
            <a:lvl5pPr>
              <a:lnSpc>
                <a:spcPct val="100000"/>
              </a:lnSpc>
              <a:spcBef>
                <a:spcPts val="0"/>
              </a:spcBef>
              <a:spcAft>
                <a:spcPts val="900"/>
              </a:spcAf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36A9ABBB-9673-2408-92C7-52CA7B20288E}"/>
              </a:ext>
            </a:extLst>
          </p:cNvPr>
          <p:cNvSpPr>
            <a:spLocks noGrp="1"/>
          </p:cNvSpPr>
          <p:nvPr>
            <p:ph type="body" sz="quarter" idx="15"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pic>
        <p:nvPicPr>
          <p:cNvPr id="2" name="Graphic 1">
            <a:extLst>
              <a:ext uri="{FF2B5EF4-FFF2-40B4-BE49-F238E27FC236}">
                <a16:creationId xmlns:a16="http://schemas.microsoft.com/office/drawing/2014/main" id="{464BCC3C-CE94-A56C-6C8C-CF3305CA3B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1790125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a:spLocks noGrp="1" noRot="1" noMove="1" noResize="1" noEditPoints="1" noAdjustHandles="1" noChangeArrowheads="1" noChangeShapeType="1"/>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pic>
        <p:nvPicPr>
          <p:cNvPr id="2" name="Graphic 1">
            <a:extLst>
              <a:ext uri="{FF2B5EF4-FFF2-40B4-BE49-F238E27FC236}">
                <a16:creationId xmlns:a16="http://schemas.microsoft.com/office/drawing/2014/main" id="{464BCC3C-CE94-A56C-6C8C-CF3305CA3B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
        <p:nvSpPr>
          <p:cNvPr id="7" name="Content Placeholder 3">
            <a:extLst>
              <a:ext uri="{FF2B5EF4-FFF2-40B4-BE49-F238E27FC236}">
                <a16:creationId xmlns:a16="http://schemas.microsoft.com/office/drawing/2014/main" id="{059E50A4-CD9D-FBC9-5458-D3806683FF05}"/>
              </a:ext>
            </a:extLst>
          </p:cNvPr>
          <p:cNvSpPr txBox="1">
            <a:spLocks/>
          </p:cNvSpPr>
          <p:nvPr userDrawn="1"/>
        </p:nvSpPr>
        <p:spPr>
          <a:xfrm>
            <a:off x="673297" y="654184"/>
            <a:ext cx="4114800" cy="4952999"/>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750"/>
              </a:spcBef>
              <a:spcAft>
                <a:spcPts val="1800"/>
              </a:spcAft>
              <a:buFont typeface="Wingdings" pitchFamily="2" charset="2"/>
              <a:buNone/>
              <a:tabLst/>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gn="l" defTabSz="685800" rtl="0" eaLnBrk="1" latinLnBrk="0" hangingPunct="1">
              <a:lnSpc>
                <a:spcPct val="120000"/>
              </a:lnSpc>
              <a:spcBef>
                <a:spcPts val="375"/>
              </a:spcBef>
              <a:spcAft>
                <a:spcPts val="1800"/>
              </a:spcAft>
              <a:buFont typeface="Wingdings" pitchFamily="2" charset="2"/>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Takeaways </a:t>
            </a:r>
            <a:br>
              <a:rPr lang="en-US"/>
            </a:br>
            <a:r>
              <a:rPr lang="en-US"/>
              <a:t>&amp; Call to Action</a:t>
            </a:r>
          </a:p>
        </p:txBody>
      </p:sp>
      <p:sp>
        <p:nvSpPr>
          <p:cNvPr id="8" name="Content Placeholder 4">
            <a:extLst>
              <a:ext uri="{FF2B5EF4-FFF2-40B4-BE49-F238E27FC236}">
                <a16:creationId xmlns:a16="http://schemas.microsoft.com/office/drawing/2014/main" id="{087C1B77-92C6-9E50-9613-2884EB4C6968}"/>
              </a:ext>
            </a:extLst>
          </p:cNvPr>
          <p:cNvSpPr txBox="1">
            <a:spLocks/>
          </p:cNvSpPr>
          <p:nvPr userDrawn="1"/>
        </p:nvSpPr>
        <p:spPr>
          <a:xfrm>
            <a:off x="5522068" y="654184"/>
            <a:ext cx="5990149" cy="4953000"/>
          </a:xfrm>
          <a:prstGeom prst="rect">
            <a:avLst/>
          </a:prstGeom>
        </p:spPr>
        <p:txBody>
          <a:bodyPr vert="horz" lIns="91440" tIns="45720" rIns="91440" bIns="45720" rtlCol="0" anchor="ctr">
            <a:noAutofit/>
          </a:bodyPr>
          <a:lstStyle>
            <a:lvl1pPr marL="0" indent="0" algn="l" defTabSz="685800" rtl="0" eaLnBrk="1" latinLnBrk="0" hangingPunct="1">
              <a:lnSpc>
                <a:spcPct val="100000"/>
              </a:lnSpc>
              <a:spcBef>
                <a:spcPts val="0"/>
              </a:spcBef>
              <a:spcAft>
                <a:spcPts val="900"/>
              </a:spcAft>
              <a:buFont typeface="Wingdings" pitchFamily="2" charset="2"/>
              <a:buNone/>
              <a:tabLst/>
              <a:defRPr sz="1400" kern="1200">
                <a:solidFill>
                  <a:schemeClr val="tx1"/>
                </a:solidFill>
                <a:latin typeface="+mn-lt"/>
                <a:ea typeface="+mn-ea"/>
                <a:cs typeface="+mn-cs"/>
              </a:defRPr>
            </a:lvl1pPr>
            <a:lvl2pPr marL="457200" indent="-91440" algn="l" defTabSz="685800" rtl="0" eaLnBrk="1" latinLnBrk="0" hangingPunct="1">
              <a:lnSpc>
                <a:spcPct val="100000"/>
              </a:lnSpc>
              <a:spcBef>
                <a:spcPts val="0"/>
              </a:spcBef>
              <a:spcAft>
                <a:spcPts val="900"/>
              </a:spcAft>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100000"/>
              </a:lnSpc>
              <a:spcBef>
                <a:spcPts val="0"/>
              </a:spcBef>
              <a:spcAft>
                <a:spcPts val="900"/>
              </a:spcAft>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8016" indent="-128016">
              <a:buFont typeface="Wingdings" pitchFamily="2" charset="2"/>
              <a:buChar char="§"/>
            </a:pPr>
            <a:r>
              <a:rPr lang="en-US" sz="1200"/>
              <a:t>The Gift/Estate/GST exemptions are scheduled to sunset in 2026.  Given Republican control of Congress and Presidency, a sunset has less probability.  However, there is a narrow margin and may be pushed to later in year or early 2026. </a:t>
            </a:r>
          </a:p>
          <a:p>
            <a:pPr marL="128016" indent="-128016">
              <a:buFont typeface="Wingdings" pitchFamily="2" charset="2"/>
              <a:buChar char="§"/>
            </a:pPr>
            <a:r>
              <a:rPr lang="en-US" sz="1200"/>
              <a:t>Not enough votes to make the exemptions permanent and so there will likely be another sunset date. </a:t>
            </a:r>
          </a:p>
          <a:p>
            <a:pPr marL="128016" indent="-128016">
              <a:buFont typeface="Wingdings" pitchFamily="2" charset="2"/>
              <a:buChar char="§"/>
            </a:pPr>
            <a:r>
              <a:rPr lang="en-US" sz="1200"/>
              <a:t>Engage with your wealth manager to discuss the potential for the sunset and understand its impact on your estate.</a:t>
            </a:r>
          </a:p>
          <a:p>
            <a:pPr marL="128016" indent="-128016">
              <a:buFont typeface="Wingdings" pitchFamily="2" charset="2"/>
              <a:buChar char="§"/>
            </a:pPr>
            <a:r>
              <a:rPr lang="en-US" sz="1200"/>
              <a:t>Use financial planning to illustrate the range of financial outcomes.</a:t>
            </a:r>
          </a:p>
          <a:p>
            <a:pPr marL="128016" indent="-128016">
              <a:buFont typeface="Wingdings" pitchFamily="2" charset="2"/>
              <a:buChar char="§"/>
            </a:pPr>
            <a:r>
              <a:rPr lang="en-US" sz="1200"/>
              <a:t>Learn more about the various strategies available to utilize your exemptions most appropriately.</a:t>
            </a:r>
          </a:p>
          <a:p>
            <a:pPr marL="128016" indent="-128016">
              <a:buFont typeface="Wingdings" pitchFamily="2" charset="2"/>
              <a:buChar char="§"/>
            </a:pPr>
            <a:r>
              <a:rPr lang="en-US" sz="1200"/>
              <a:t>Consider the impact of a gift on the step-up in basis of the assets as well as growth</a:t>
            </a:r>
            <a:br>
              <a:rPr lang="en-US" sz="1200"/>
            </a:br>
            <a:r>
              <a:rPr lang="en-US" sz="1200"/>
              <a:t>of assets.</a:t>
            </a:r>
          </a:p>
          <a:p>
            <a:pPr marL="128016" indent="-128016">
              <a:buFont typeface="Wingdings" pitchFamily="2" charset="2"/>
              <a:buChar char="§"/>
            </a:pPr>
            <a:r>
              <a:rPr lang="en-US" sz="1200"/>
              <a:t>Acquire valuations for reporting or discounting purposes if you decide the gift appreciated assets.</a:t>
            </a:r>
          </a:p>
          <a:p>
            <a:pPr marL="128016" indent="-128016">
              <a:buFont typeface="Wingdings" pitchFamily="2" charset="2"/>
              <a:buChar char="§"/>
            </a:pPr>
            <a:r>
              <a:rPr lang="en-US" sz="1200"/>
              <a:t>Formulate a strategy including the drafting and review of documents, transfer of assets and reporting of gift.</a:t>
            </a:r>
            <a:endParaRPr lang="en-US" sz="1200" dirty="0"/>
          </a:p>
        </p:txBody>
      </p:sp>
      <p:sp>
        <p:nvSpPr>
          <p:cNvPr id="11" name="Text Placeholder 5">
            <a:extLst>
              <a:ext uri="{FF2B5EF4-FFF2-40B4-BE49-F238E27FC236}">
                <a16:creationId xmlns:a16="http://schemas.microsoft.com/office/drawing/2014/main" id="{FFA24FBD-31F7-8249-F786-480791EC96FB}"/>
              </a:ext>
            </a:extLst>
          </p:cNvPr>
          <p:cNvSpPr txBox="1">
            <a:spLocks/>
          </p:cNvSpPr>
          <p:nvPr userDrawn="1"/>
        </p:nvSpPr>
        <p:spPr>
          <a:xfrm>
            <a:off x="661921" y="5835784"/>
            <a:ext cx="4238730"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provided for educational purposes only. This information is not intended to provide, and should not be relied on for, tax, legal or investment advice. We encourage you consult your own tax, legal and investment experts to discuss your unique circumstances.</a:t>
            </a:r>
          </a:p>
        </p:txBody>
      </p:sp>
    </p:spTree>
    <p:extLst>
      <p:ext uri="{BB962C8B-B14F-4D97-AF65-F5344CB8AC3E}">
        <p14:creationId xmlns:p14="http://schemas.microsoft.com/office/powerpoint/2010/main" val="19235775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Team Memb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D48517-B51E-0C7D-EE40-F2CC990619C2}"/>
              </a:ext>
            </a:extLst>
          </p:cNvPr>
          <p:cNvSpPr/>
          <p:nvPr userDrawn="1"/>
        </p:nvSpPr>
        <p:spPr>
          <a:xfrm>
            <a:off x="5054600" y="0"/>
            <a:ext cx="71374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5514392" y="647701"/>
            <a:ext cx="606612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7938" indent="0">
              <a:buNone/>
              <a:tabLst/>
              <a:defRPr sz="1400"/>
            </a:lvl3pPr>
            <a:lvl4pPr marL="1092129" indent="-231760">
              <a:tabLst/>
              <a:defRPr sz="1100"/>
            </a:lvl4pPr>
          </a:lstStyle>
          <a:p>
            <a:pPr lvl="0"/>
            <a:r>
              <a:rPr lang="en-US" dirty="0"/>
              <a:t>Click to edit Master text styles</a:t>
            </a:r>
          </a:p>
          <a:p>
            <a:pPr lvl="1"/>
            <a:r>
              <a:rPr lang="en-US" dirty="0"/>
              <a:t>Second level</a:t>
            </a:r>
          </a:p>
          <a:p>
            <a:pPr lvl="2"/>
            <a:r>
              <a:rPr lang="en-US" dirty="0"/>
              <a:t>Level 3</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6">
            <a:extLst>
              <a:ext uri="{FF2B5EF4-FFF2-40B4-BE49-F238E27FC236}">
                <a16:creationId xmlns:a16="http://schemas.microsoft.com/office/drawing/2014/main" id="{ED3134D6-4853-23A0-6196-966B838B24DC}"/>
              </a:ext>
            </a:extLst>
          </p:cNvPr>
          <p:cNvSpPr>
            <a:spLocks noGrp="1"/>
          </p:cNvSpPr>
          <p:nvPr>
            <p:ph type="body" sz="quarter" idx="22" hasCustomPrompt="1"/>
          </p:nvPr>
        </p:nvSpPr>
        <p:spPr>
          <a:xfrm>
            <a:off x="665136" y="4608092"/>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9" name="Picture Placeholder 5">
            <a:extLst>
              <a:ext uri="{FF2B5EF4-FFF2-40B4-BE49-F238E27FC236}">
                <a16:creationId xmlns:a16="http://schemas.microsoft.com/office/drawing/2014/main" id="{5F81967D-7E0E-1EB8-D524-CFA3A85C73A1}"/>
              </a:ext>
            </a:extLst>
          </p:cNvPr>
          <p:cNvSpPr>
            <a:spLocks noGrp="1"/>
          </p:cNvSpPr>
          <p:nvPr>
            <p:ph type="pic" sz="quarter" idx="37"/>
          </p:nvPr>
        </p:nvSpPr>
        <p:spPr>
          <a:xfrm>
            <a:off x="836222" y="1239050"/>
            <a:ext cx="3185456" cy="3185456"/>
          </a:xfrm>
          <a:prstGeom prst="ellipse">
            <a:avLst/>
          </a:prstGeom>
        </p:spPr>
        <p:txBody>
          <a:bodyPr/>
          <a:lstStyle/>
          <a:p>
            <a:endParaRPr lang="en-US"/>
          </a:p>
        </p:txBody>
      </p:sp>
    </p:spTree>
    <p:extLst>
      <p:ext uri="{BB962C8B-B14F-4D97-AF65-F5344CB8AC3E}">
        <p14:creationId xmlns:p14="http://schemas.microsoft.com/office/powerpoint/2010/main" val="1894058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8933"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44135"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762000" y="2094170"/>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6" y="2093499"/>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15" name="Text Placeholder 9">
            <a:extLst>
              <a:ext uri="{FF2B5EF4-FFF2-40B4-BE49-F238E27FC236}">
                <a16:creationId xmlns:a16="http://schemas.microsoft.com/office/drawing/2014/main" id="{39EE62DB-FBE3-3DCD-3DF4-5C5A4055FBC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73909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31" y="1943100"/>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62031" y="399569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61999" y="2027569"/>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61999" y="4074791"/>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lgn="l">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45801722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2 Rows">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
        <p:nvSpPr>
          <p:cNvPr id="59" name="SmartArt Placeholder 19">
            <a:extLst>
              <a:ext uri="{FF2B5EF4-FFF2-40B4-BE49-F238E27FC236}">
                <a16:creationId xmlns:a16="http://schemas.microsoft.com/office/drawing/2014/main" id="{A3129036-8274-7742-D372-2744F6D369EF}"/>
              </a:ext>
            </a:extLst>
          </p:cNvPr>
          <p:cNvSpPr txBox="1">
            <a:spLocks/>
          </p:cNvSpPr>
          <p:nvPr userDrawn="1"/>
        </p:nvSpPr>
        <p:spPr>
          <a:xfrm>
            <a:off x="762031" y="1943099"/>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60" name="SmartArt Placeholder 20">
            <a:extLst>
              <a:ext uri="{FF2B5EF4-FFF2-40B4-BE49-F238E27FC236}">
                <a16:creationId xmlns:a16="http://schemas.microsoft.com/office/drawing/2014/main" id="{35478B16-3104-1F4C-A19C-60B95B45966E}"/>
              </a:ext>
            </a:extLst>
          </p:cNvPr>
          <p:cNvSpPr txBox="1">
            <a:spLocks/>
          </p:cNvSpPr>
          <p:nvPr userDrawn="1"/>
        </p:nvSpPr>
        <p:spPr>
          <a:xfrm>
            <a:off x="762031" y="3796914"/>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61" name="Text Placeholder 3">
            <a:extLst>
              <a:ext uri="{FF2B5EF4-FFF2-40B4-BE49-F238E27FC236}">
                <a16:creationId xmlns:a16="http://schemas.microsoft.com/office/drawing/2014/main" id="{599EC099-0742-C930-B8B1-8F9D848E5D20}"/>
              </a:ext>
            </a:extLst>
          </p:cNvPr>
          <p:cNvSpPr txBox="1">
            <a:spLocks/>
          </p:cNvSpPr>
          <p:nvPr userDrawn="1"/>
        </p:nvSpPr>
        <p:spPr>
          <a:xfrm>
            <a:off x="762000" y="2027237"/>
            <a:ext cx="1265583"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b="1"/>
              <a:t>Gift Scenario Prior To 2026</a:t>
            </a:r>
          </a:p>
          <a:p>
            <a:endParaRPr lang="en-US" sz="1200" b="1" dirty="0"/>
          </a:p>
        </p:txBody>
      </p:sp>
      <p:sp>
        <p:nvSpPr>
          <p:cNvPr id="62" name="Text Placeholder 4">
            <a:extLst>
              <a:ext uri="{FF2B5EF4-FFF2-40B4-BE49-F238E27FC236}">
                <a16:creationId xmlns:a16="http://schemas.microsoft.com/office/drawing/2014/main" id="{974236FD-01F8-CC57-209E-044F76F8959B}"/>
              </a:ext>
            </a:extLst>
          </p:cNvPr>
          <p:cNvSpPr txBox="1">
            <a:spLocks/>
          </p:cNvSpPr>
          <p:nvPr userDrawn="1"/>
        </p:nvSpPr>
        <p:spPr>
          <a:xfrm>
            <a:off x="762000" y="3876332"/>
            <a:ext cx="1265583"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b="1"/>
              <a:t>Estate Scenario Prior To 2026</a:t>
            </a:r>
          </a:p>
          <a:p>
            <a:endParaRPr lang="en-US" sz="1200" b="1" dirty="0"/>
          </a:p>
        </p:txBody>
      </p:sp>
      <p:sp>
        <p:nvSpPr>
          <p:cNvPr id="63" name="Title 5">
            <a:extLst>
              <a:ext uri="{FF2B5EF4-FFF2-40B4-BE49-F238E27FC236}">
                <a16:creationId xmlns:a16="http://schemas.microsoft.com/office/drawing/2014/main" id="{B7236272-B5E1-9D2D-9EDB-C475935DF593}"/>
              </a:ext>
            </a:extLst>
          </p:cNvPr>
          <p:cNvSpPr txBox="1">
            <a:spLocks/>
          </p:cNvSpPr>
          <p:nvPr userDrawn="1"/>
        </p:nvSpPr>
        <p:spPr>
          <a:xfrm>
            <a:off x="653845" y="667819"/>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Impact of Sunset</a:t>
            </a:r>
          </a:p>
        </p:txBody>
      </p:sp>
      <p:sp>
        <p:nvSpPr>
          <p:cNvPr id="64" name="Text Placeholder 6">
            <a:extLst>
              <a:ext uri="{FF2B5EF4-FFF2-40B4-BE49-F238E27FC236}">
                <a16:creationId xmlns:a16="http://schemas.microsoft.com/office/drawing/2014/main" id="{DC0F7167-54DF-1BE8-FB7C-0CC2307196D5}"/>
              </a:ext>
            </a:extLst>
          </p:cNvPr>
          <p:cNvSpPr txBox="1">
            <a:spLocks/>
          </p:cNvSpPr>
          <p:nvPr userDrawn="1"/>
        </p:nvSpPr>
        <p:spPr>
          <a:xfrm>
            <a:off x="665164" y="5829299"/>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provided for educational purposes only. This information is not intended to provide, and should not be relied on for, tax, legal or investment advice.</a:t>
            </a:r>
            <a:br>
              <a:rPr lang="en-US"/>
            </a:br>
            <a:r>
              <a:rPr lang="en-US"/>
              <a:t>We encourage you consult your own tax, legal and investment experts to discuss your unique circumstances.</a:t>
            </a:r>
          </a:p>
        </p:txBody>
      </p:sp>
      <p:sp>
        <p:nvSpPr>
          <p:cNvPr id="65" name="Text Placeholder 7">
            <a:extLst>
              <a:ext uri="{FF2B5EF4-FFF2-40B4-BE49-F238E27FC236}">
                <a16:creationId xmlns:a16="http://schemas.microsoft.com/office/drawing/2014/main" id="{82B96522-A854-C8FB-B882-BB3FFC255596}"/>
              </a:ext>
            </a:extLst>
          </p:cNvPr>
          <p:cNvSpPr txBox="1">
            <a:spLocks/>
          </p:cNvSpPr>
          <p:nvPr userDrawn="1"/>
        </p:nvSpPr>
        <p:spPr>
          <a:xfrm>
            <a:off x="654052" y="1261871"/>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Assume a single client with $13M in 2025</a:t>
            </a:r>
          </a:p>
        </p:txBody>
      </p:sp>
      <p:sp>
        <p:nvSpPr>
          <p:cNvPr id="66" name="Text Placeholder 3">
            <a:extLst>
              <a:ext uri="{FF2B5EF4-FFF2-40B4-BE49-F238E27FC236}">
                <a16:creationId xmlns:a16="http://schemas.microsoft.com/office/drawing/2014/main" id="{0E4472A7-D75B-2188-9586-6E930E156D33}"/>
              </a:ext>
            </a:extLst>
          </p:cNvPr>
          <p:cNvSpPr txBox="1">
            <a:spLocks/>
          </p:cNvSpPr>
          <p:nvPr userDrawn="1"/>
        </p:nvSpPr>
        <p:spPr>
          <a:xfrm>
            <a:off x="2345634" y="2027568"/>
            <a:ext cx="5380777"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dirty="0"/>
              <a:t>Gift away exemption amount prior to 2026:</a:t>
            </a:r>
          </a:p>
          <a:p>
            <a:pPr marL="100584" indent="-100584">
              <a:buFont typeface="Wingdings" pitchFamily="2" charset="2"/>
              <a:buChar char="§"/>
            </a:pPr>
            <a:r>
              <a:rPr lang="en-US" sz="1050" dirty="0"/>
              <a:t>No gift tax paid</a:t>
            </a:r>
          </a:p>
          <a:p>
            <a:pPr marL="100584" indent="-100584">
              <a:buFont typeface="Wingdings" pitchFamily="2" charset="2"/>
              <a:buChar char="§"/>
            </a:pPr>
            <a:r>
              <a:rPr lang="en-US" sz="1050" dirty="0"/>
              <a:t>Transfers an additional ~$7M to heirs tax-free than if gifting or dying in 2026. (2.8M savings)</a:t>
            </a:r>
          </a:p>
          <a:p>
            <a:pPr marL="100584" indent="-100584">
              <a:buFont typeface="Wingdings" pitchFamily="2" charset="2"/>
              <a:buChar char="§"/>
            </a:pPr>
            <a:r>
              <a:rPr lang="en-US" sz="1050" dirty="0"/>
              <a:t>Utilize GST Exemption to avoid future estate taxes.</a:t>
            </a:r>
          </a:p>
          <a:p>
            <a:pPr marL="100584" indent="-100584">
              <a:buFont typeface="Wingdings" pitchFamily="2" charset="2"/>
              <a:buChar char="§"/>
            </a:pPr>
            <a:r>
              <a:rPr lang="en-US" sz="1050" dirty="0"/>
              <a:t>No step-up in basis on death of client</a:t>
            </a:r>
          </a:p>
          <a:p>
            <a:pPr marL="100584" indent="-100584">
              <a:buFont typeface="Wingdings" pitchFamily="2" charset="2"/>
              <a:buChar char="§"/>
            </a:pPr>
            <a:r>
              <a:rPr lang="en-US" sz="1050" dirty="0"/>
              <a:t>Lose access to property during lifetime</a:t>
            </a:r>
          </a:p>
        </p:txBody>
      </p:sp>
      <p:sp>
        <p:nvSpPr>
          <p:cNvPr id="67" name="Text Placeholder 4">
            <a:extLst>
              <a:ext uri="{FF2B5EF4-FFF2-40B4-BE49-F238E27FC236}">
                <a16:creationId xmlns:a16="http://schemas.microsoft.com/office/drawing/2014/main" id="{5CDFC040-8103-82E9-FCB8-A18CE8D9A0E6}"/>
              </a:ext>
            </a:extLst>
          </p:cNvPr>
          <p:cNvSpPr txBox="1">
            <a:spLocks/>
          </p:cNvSpPr>
          <p:nvPr userDrawn="1"/>
        </p:nvSpPr>
        <p:spPr>
          <a:xfrm>
            <a:off x="2345634" y="3876010"/>
            <a:ext cx="5380777"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dirty="0"/>
              <a:t>Die with assets prior to 2026:</a:t>
            </a:r>
          </a:p>
          <a:p>
            <a:pPr marL="100584" indent="-100584">
              <a:buFont typeface="Wingdings" pitchFamily="2" charset="2"/>
              <a:buChar char="§"/>
            </a:pPr>
            <a:r>
              <a:rPr lang="en-US" sz="1050" dirty="0"/>
              <a:t>No estate tax paid</a:t>
            </a:r>
          </a:p>
          <a:p>
            <a:pPr marL="100584" indent="-100584">
              <a:buFont typeface="Wingdings" pitchFamily="2" charset="2"/>
              <a:buChar char="§"/>
            </a:pPr>
            <a:r>
              <a:rPr lang="en-US" sz="1050" dirty="0"/>
              <a:t>Transfers an additional $7M to heirs tax-free than gifting or dying in 2026. ($2.8M savings)</a:t>
            </a:r>
          </a:p>
          <a:p>
            <a:pPr marL="100584" indent="-100584">
              <a:buFont typeface="Wingdings" pitchFamily="2" charset="2"/>
              <a:buChar char="§"/>
            </a:pPr>
            <a:r>
              <a:rPr lang="en-US" sz="1050" dirty="0"/>
              <a:t>Utilize GST Exemption to avoid future estate taxes. </a:t>
            </a:r>
          </a:p>
          <a:p>
            <a:pPr marL="100584" indent="-100584">
              <a:buFont typeface="Wingdings" pitchFamily="2" charset="2"/>
              <a:buChar char="§"/>
            </a:pPr>
            <a:r>
              <a:rPr lang="en-US" sz="1050" dirty="0"/>
              <a:t>Portability of unused estate exemption to spouse.</a:t>
            </a:r>
          </a:p>
          <a:p>
            <a:pPr marL="100584" indent="-100584">
              <a:buFont typeface="Wingdings" pitchFamily="2" charset="2"/>
              <a:buChar char="§"/>
            </a:pPr>
            <a:r>
              <a:rPr lang="en-US" sz="1050" dirty="0"/>
              <a:t>Step-up in basis on death of client.</a:t>
            </a:r>
          </a:p>
          <a:p>
            <a:pPr marL="100584" indent="-100584">
              <a:buFont typeface="Wingdings" pitchFamily="2" charset="2"/>
              <a:buChar char="§"/>
            </a:pPr>
            <a:r>
              <a:rPr lang="en-US" sz="1050" dirty="0"/>
              <a:t>Access to property during lifetime.</a:t>
            </a:r>
          </a:p>
        </p:txBody>
      </p:sp>
      <p:grpSp>
        <p:nvGrpSpPr>
          <p:cNvPr id="68" name="Group 67">
            <a:extLst>
              <a:ext uri="{FF2B5EF4-FFF2-40B4-BE49-F238E27FC236}">
                <a16:creationId xmlns:a16="http://schemas.microsoft.com/office/drawing/2014/main" id="{8298C0C5-E75F-EDAB-9BDA-F2C49C78F395}"/>
              </a:ext>
            </a:extLst>
          </p:cNvPr>
          <p:cNvGrpSpPr/>
          <p:nvPr userDrawn="1"/>
        </p:nvGrpSpPr>
        <p:grpSpPr>
          <a:xfrm>
            <a:off x="7995416" y="2027237"/>
            <a:ext cx="4347805" cy="1667570"/>
            <a:chOff x="1029326" y="4263018"/>
            <a:chExt cx="4347805" cy="1445913"/>
          </a:xfrm>
        </p:grpSpPr>
        <p:sp>
          <p:nvSpPr>
            <p:cNvPr id="69" name="Rectangle 68">
              <a:extLst>
                <a:ext uri="{FF2B5EF4-FFF2-40B4-BE49-F238E27FC236}">
                  <a16:creationId xmlns:a16="http://schemas.microsoft.com/office/drawing/2014/main" id="{38DD9BCA-F6A9-7313-E169-7C009FD09D10}"/>
                </a:ext>
              </a:extLst>
            </p:cNvPr>
            <p:cNvSpPr/>
            <p:nvPr/>
          </p:nvSpPr>
          <p:spPr>
            <a:xfrm>
              <a:off x="1029326" y="4318338"/>
              <a:ext cx="2230103"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accent1"/>
                  </a:solidFill>
                  <a:latin typeface="Georgia Pro" panose="02040502050405020303" pitchFamily="18" charset="0"/>
                </a:rPr>
                <a:t>$13.99M</a:t>
              </a:r>
            </a:p>
            <a:p>
              <a:r>
                <a:rPr lang="en-US" sz="1100" dirty="0">
                  <a:solidFill>
                    <a:schemeClr val="tx1"/>
                  </a:solidFill>
                </a:rPr>
                <a:t>Gift, Estate  and </a:t>
              </a:r>
              <a:br>
                <a:rPr lang="en-US" sz="1100" dirty="0">
                  <a:solidFill>
                    <a:schemeClr val="tx1"/>
                  </a:solidFill>
                </a:rPr>
              </a:br>
              <a:r>
                <a:rPr lang="en-US" sz="1100" dirty="0">
                  <a:solidFill>
                    <a:schemeClr val="tx1"/>
                  </a:solidFill>
                </a:rPr>
                <a:t>GST Exemption</a:t>
              </a:r>
            </a:p>
          </p:txBody>
        </p:sp>
        <p:sp>
          <p:nvSpPr>
            <p:cNvPr id="70" name="Rectangle 69">
              <a:extLst>
                <a:ext uri="{FF2B5EF4-FFF2-40B4-BE49-F238E27FC236}">
                  <a16:creationId xmlns:a16="http://schemas.microsoft.com/office/drawing/2014/main" id="{308D7548-D16F-C909-774E-7BDBD09A3E03}"/>
                </a:ext>
              </a:extLst>
            </p:cNvPr>
            <p:cNvSpPr/>
            <p:nvPr/>
          </p:nvSpPr>
          <p:spPr>
            <a:xfrm>
              <a:off x="3147028" y="4318338"/>
              <a:ext cx="2230103"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accent1"/>
                  </a:solidFill>
                  <a:latin typeface="Georgia Pro" panose="02040502050405020303" pitchFamily="18" charset="0"/>
                </a:rPr>
                <a:t>$7.27M</a:t>
              </a:r>
            </a:p>
            <a:p>
              <a:r>
                <a:rPr lang="en-US" sz="1100" dirty="0">
                  <a:solidFill>
                    <a:schemeClr val="tx1"/>
                  </a:solidFill>
                </a:rPr>
                <a:t>Gift, Estate  and </a:t>
              </a:r>
              <a:br>
                <a:rPr lang="en-US" sz="1100" dirty="0">
                  <a:solidFill>
                    <a:schemeClr val="tx1"/>
                  </a:solidFill>
                </a:rPr>
              </a:br>
              <a:r>
                <a:rPr lang="en-US" sz="1100" dirty="0">
                  <a:solidFill>
                    <a:schemeClr val="tx1"/>
                  </a:solidFill>
                </a:rPr>
                <a:t>GST Exemption</a:t>
              </a:r>
            </a:p>
          </p:txBody>
        </p:sp>
        <p:sp>
          <p:nvSpPr>
            <p:cNvPr id="71" name="Right Brace 70">
              <a:extLst>
                <a:ext uri="{FF2B5EF4-FFF2-40B4-BE49-F238E27FC236}">
                  <a16:creationId xmlns:a16="http://schemas.microsoft.com/office/drawing/2014/main" id="{8DA2F80E-EB70-62B1-022A-D9835FCC9351}"/>
                </a:ext>
              </a:extLst>
            </p:cNvPr>
            <p:cNvSpPr/>
            <p:nvPr/>
          </p:nvSpPr>
          <p:spPr>
            <a:xfrm rot="5400000">
              <a:off x="2571924" y="3736381"/>
              <a:ext cx="266642" cy="3217038"/>
            </a:xfrm>
            <a:prstGeom prst="rightBrace">
              <a:avLst>
                <a:gd name="adj1" fmla="val 0"/>
                <a:gd name="adj2" fmla="val 5000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72" name="TextBox 71">
              <a:extLst>
                <a:ext uri="{FF2B5EF4-FFF2-40B4-BE49-F238E27FC236}">
                  <a16:creationId xmlns:a16="http://schemas.microsoft.com/office/drawing/2014/main" id="{8A35B89E-074A-540E-5FD1-F49B3C32EBDC}"/>
                </a:ext>
              </a:extLst>
            </p:cNvPr>
            <p:cNvSpPr txBox="1"/>
            <p:nvPr/>
          </p:nvSpPr>
          <p:spPr>
            <a:xfrm>
              <a:off x="1433130" y="5462710"/>
              <a:ext cx="2544229" cy="246221"/>
            </a:xfrm>
            <a:prstGeom prst="rect">
              <a:avLst/>
            </a:prstGeom>
            <a:noFill/>
          </p:spPr>
          <p:txBody>
            <a:bodyPr wrap="square" rtlCol="0">
              <a:spAutoFit/>
            </a:bodyPr>
            <a:lstStyle/>
            <a:p>
              <a:pPr algn="ctr"/>
              <a:r>
                <a:rPr lang="en-US" sz="1000" dirty="0"/>
                <a:t>Lost Exemption</a:t>
              </a:r>
            </a:p>
          </p:txBody>
        </p:sp>
        <p:sp>
          <p:nvSpPr>
            <p:cNvPr id="73" name="TextBox 72">
              <a:extLst>
                <a:ext uri="{FF2B5EF4-FFF2-40B4-BE49-F238E27FC236}">
                  <a16:creationId xmlns:a16="http://schemas.microsoft.com/office/drawing/2014/main" id="{48459E6F-A1B6-CFF2-364B-6E4C1E619D4E}"/>
                </a:ext>
              </a:extLst>
            </p:cNvPr>
            <p:cNvSpPr txBox="1"/>
            <p:nvPr/>
          </p:nvSpPr>
          <p:spPr>
            <a:xfrm>
              <a:off x="1101838" y="4263018"/>
              <a:ext cx="584171" cy="246221"/>
            </a:xfrm>
            <a:prstGeom prst="rect">
              <a:avLst/>
            </a:prstGeom>
            <a:noFill/>
          </p:spPr>
          <p:txBody>
            <a:bodyPr wrap="square" rtlCol="0">
              <a:spAutoFit/>
            </a:bodyPr>
            <a:lstStyle/>
            <a:p>
              <a:r>
                <a:rPr lang="en-US" sz="1000" b="1" dirty="0"/>
                <a:t>2025</a:t>
              </a:r>
            </a:p>
          </p:txBody>
        </p:sp>
        <p:sp>
          <p:nvSpPr>
            <p:cNvPr id="74" name="TextBox 73">
              <a:extLst>
                <a:ext uri="{FF2B5EF4-FFF2-40B4-BE49-F238E27FC236}">
                  <a16:creationId xmlns:a16="http://schemas.microsoft.com/office/drawing/2014/main" id="{006FF5BE-4ECD-1F70-F341-A859C52298AA}"/>
                </a:ext>
              </a:extLst>
            </p:cNvPr>
            <p:cNvSpPr txBox="1"/>
            <p:nvPr/>
          </p:nvSpPr>
          <p:spPr>
            <a:xfrm>
              <a:off x="3220374" y="4263018"/>
              <a:ext cx="584171" cy="246221"/>
            </a:xfrm>
            <a:prstGeom prst="rect">
              <a:avLst/>
            </a:prstGeom>
            <a:noFill/>
          </p:spPr>
          <p:txBody>
            <a:bodyPr wrap="square" rtlCol="0">
              <a:spAutoFit/>
            </a:bodyPr>
            <a:lstStyle/>
            <a:p>
              <a:r>
                <a:rPr lang="en-US" sz="1000" b="1" dirty="0"/>
                <a:t>2026</a:t>
              </a:r>
            </a:p>
          </p:txBody>
        </p:sp>
      </p:grpSp>
      <p:grpSp>
        <p:nvGrpSpPr>
          <p:cNvPr id="75" name="Group 74">
            <a:extLst>
              <a:ext uri="{FF2B5EF4-FFF2-40B4-BE49-F238E27FC236}">
                <a16:creationId xmlns:a16="http://schemas.microsoft.com/office/drawing/2014/main" id="{A1B966A2-F2CC-0B0A-22D2-1AE8CB3329DF}"/>
              </a:ext>
            </a:extLst>
          </p:cNvPr>
          <p:cNvGrpSpPr/>
          <p:nvPr userDrawn="1"/>
        </p:nvGrpSpPr>
        <p:grpSpPr>
          <a:xfrm>
            <a:off x="8069993" y="3872642"/>
            <a:ext cx="4347805" cy="1667570"/>
            <a:chOff x="1029326" y="4263018"/>
            <a:chExt cx="4347805" cy="1445913"/>
          </a:xfrm>
        </p:grpSpPr>
        <p:sp>
          <p:nvSpPr>
            <p:cNvPr id="76" name="Rectangle 75">
              <a:extLst>
                <a:ext uri="{FF2B5EF4-FFF2-40B4-BE49-F238E27FC236}">
                  <a16:creationId xmlns:a16="http://schemas.microsoft.com/office/drawing/2014/main" id="{454DB6B4-F22C-EA75-7CFB-7F7752FB698F}"/>
                </a:ext>
              </a:extLst>
            </p:cNvPr>
            <p:cNvSpPr/>
            <p:nvPr/>
          </p:nvSpPr>
          <p:spPr>
            <a:xfrm>
              <a:off x="1029326" y="4318338"/>
              <a:ext cx="2230103"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accent1"/>
                  </a:solidFill>
                  <a:latin typeface="Georgia Pro" panose="02040502050405020303" pitchFamily="18" charset="0"/>
                </a:rPr>
                <a:t>$13.99M</a:t>
              </a:r>
            </a:p>
            <a:p>
              <a:r>
                <a:rPr lang="en-US" sz="1100" dirty="0">
                  <a:solidFill>
                    <a:schemeClr val="tx1"/>
                  </a:solidFill>
                </a:rPr>
                <a:t>Gift, Estate  and </a:t>
              </a:r>
              <a:br>
                <a:rPr lang="en-US" sz="1100" dirty="0">
                  <a:solidFill>
                    <a:schemeClr val="tx1"/>
                  </a:solidFill>
                </a:rPr>
              </a:br>
              <a:r>
                <a:rPr lang="en-US" sz="1100" dirty="0">
                  <a:solidFill>
                    <a:schemeClr val="tx1"/>
                  </a:solidFill>
                </a:rPr>
                <a:t>GST Exemption</a:t>
              </a:r>
            </a:p>
          </p:txBody>
        </p:sp>
        <p:sp>
          <p:nvSpPr>
            <p:cNvPr id="77" name="Rectangle 76">
              <a:extLst>
                <a:ext uri="{FF2B5EF4-FFF2-40B4-BE49-F238E27FC236}">
                  <a16:creationId xmlns:a16="http://schemas.microsoft.com/office/drawing/2014/main" id="{5601C962-F9CA-4A6E-55CB-A171FF5ABE79}"/>
                </a:ext>
              </a:extLst>
            </p:cNvPr>
            <p:cNvSpPr/>
            <p:nvPr/>
          </p:nvSpPr>
          <p:spPr>
            <a:xfrm>
              <a:off x="3147028" y="4318338"/>
              <a:ext cx="2230103"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accent1"/>
                  </a:solidFill>
                  <a:latin typeface="Georgia Pro" panose="02040502050405020303" pitchFamily="18" charset="0"/>
                </a:rPr>
                <a:t>$7.27M</a:t>
              </a:r>
            </a:p>
            <a:p>
              <a:r>
                <a:rPr lang="en-US" sz="1100" dirty="0">
                  <a:solidFill>
                    <a:schemeClr val="tx1"/>
                  </a:solidFill>
                </a:rPr>
                <a:t>Gift, Estate  and </a:t>
              </a:r>
              <a:br>
                <a:rPr lang="en-US" sz="1100" dirty="0">
                  <a:solidFill>
                    <a:schemeClr val="tx1"/>
                  </a:solidFill>
                </a:rPr>
              </a:br>
              <a:r>
                <a:rPr lang="en-US" sz="1100" dirty="0">
                  <a:solidFill>
                    <a:schemeClr val="tx1"/>
                  </a:solidFill>
                </a:rPr>
                <a:t>GST Exemption</a:t>
              </a:r>
            </a:p>
          </p:txBody>
        </p:sp>
        <p:sp>
          <p:nvSpPr>
            <p:cNvPr id="78" name="Right Brace 77">
              <a:extLst>
                <a:ext uri="{FF2B5EF4-FFF2-40B4-BE49-F238E27FC236}">
                  <a16:creationId xmlns:a16="http://schemas.microsoft.com/office/drawing/2014/main" id="{16B6A1A7-C546-9942-8CC9-8508A1F9831C}"/>
                </a:ext>
              </a:extLst>
            </p:cNvPr>
            <p:cNvSpPr/>
            <p:nvPr/>
          </p:nvSpPr>
          <p:spPr>
            <a:xfrm rot="5400000">
              <a:off x="2571924" y="3736381"/>
              <a:ext cx="266642" cy="3217038"/>
            </a:xfrm>
            <a:prstGeom prst="rightBrace">
              <a:avLst>
                <a:gd name="adj1" fmla="val 0"/>
                <a:gd name="adj2" fmla="val 50000"/>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a:p>
          </p:txBody>
        </p:sp>
        <p:sp>
          <p:nvSpPr>
            <p:cNvPr id="79" name="TextBox 78">
              <a:extLst>
                <a:ext uri="{FF2B5EF4-FFF2-40B4-BE49-F238E27FC236}">
                  <a16:creationId xmlns:a16="http://schemas.microsoft.com/office/drawing/2014/main" id="{572A27BC-238D-DE78-F6E9-972AB7A6D53B}"/>
                </a:ext>
              </a:extLst>
            </p:cNvPr>
            <p:cNvSpPr txBox="1"/>
            <p:nvPr/>
          </p:nvSpPr>
          <p:spPr>
            <a:xfrm>
              <a:off x="1433130" y="5462710"/>
              <a:ext cx="2544229" cy="246221"/>
            </a:xfrm>
            <a:prstGeom prst="rect">
              <a:avLst/>
            </a:prstGeom>
            <a:noFill/>
          </p:spPr>
          <p:txBody>
            <a:bodyPr wrap="square" rtlCol="0">
              <a:spAutoFit/>
            </a:bodyPr>
            <a:lstStyle/>
            <a:p>
              <a:pPr algn="ctr"/>
              <a:r>
                <a:rPr lang="en-US" sz="1000" dirty="0"/>
                <a:t>Lost Exemption</a:t>
              </a:r>
            </a:p>
          </p:txBody>
        </p:sp>
        <p:sp>
          <p:nvSpPr>
            <p:cNvPr id="80" name="TextBox 79">
              <a:extLst>
                <a:ext uri="{FF2B5EF4-FFF2-40B4-BE49-F238E27FC236}">
                  <a16:creationId xmlns:a16="http://schemas.microsoft.com/office/drawing/2014/main" id="{50E8B4CD-470D-B96F-9134-15FC8F3E6631}"/>
                </a:ext>
              </a:extLst>
            </p:cNvPr>
            <p:cNvSpPr txBox="1"/>
            <p:nvPr/>
          </p:nvSpPr>
          <p:spPr>
            <a:xfrm>
              <a:off x="1101838" y="4263018"/>
              <a:ext cx="584171" cy="246221"/>
            </a:xfrm>
            <a:prstGeom prst="rect">
              <a:avLst/>
            </a:prstGeom>
            <a:noFill/>
          </p:spPr>
          <p:txBody>
            <a:bodyPr wrap="square" rtlCol="0">
              <a:spAutoFit/>
            </a:bodyPr>
            <a:lstStyle/>
            <a:p>
              <a:r>
                <a:rPr lang="en-US" sz="1000" b="1" dirty="0"/>
                <a:t>2025</a:t>
              </a:r>
            </a:p>
          </p:txBody>
        </p:sp>
        <p:sp>
          <p:nvSpPr>
            <p:cNvPr id="81" name="TextBox 80">
              <a:extLst>
                <a:ext uri="{FF2B5EF4-FFF2-40B4-BE49-F238E27FC236}">
                  <a16:creationId xmlns:a16="http://schemas.microsoft.com/office/drawing/2014/main" id="{A12521D1-6250-BDB4-F44A-582ECCC13F58}"/>
                </a:ext>
              </a:extLst>
            </p:cNvPr>
            <p:cNvSpPr txBox="1"/>
            <p:nvPr/>
          </p:nvSpPr>
          <p:spPr>
            <a:xfrm>
              <a:off x="3220374" y="4263018"/>
              <a:ext cx="584171" cy="246221"/>
            </a:xfrm>
            <a:prstGeom prst="rect">
              <a:avLst/>
            </a:prstGeom>
            <a:noFill/>
          </p:spPr>
          <p:txBody>
            <a:bodyPr wrap="square" rtlCol="0">
              <a:spAutoFit/>
            </a:bodyPr>
            <a:lstStyle/>
            <a:p>
              <a:r>
                <a:rPr lang="en-US" sz="1000" b="1" dirty="0"/>
                <a:t>2026</a:t>
              </a:r>
            </a:p>
          </p:txBody>
        </p:sp>
      </p:grpSp>
    </p:spTree>
    <p:extLst>
      <p:ext uri="{BB962C8B-B14F-4D97-AF65-F5344CB8AC3E}">
        <p14:creationId xmlns:p14="http://schemas.microsoft.com/office/powerpoint/2010/main" val="395510350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2 Rows">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
        <p:nvSpPr>
          <p:cNvPr id="3" name="SmartArt Placeholder 19">
            <a:extLst>
              <a:ext uri="{FF2B5EF4-FFF2-40B4-BE49-F238E27FC236}">
                <a16:creationId xmlns:a16="http://schemas.microsoft.com/office/drawing/2014/main" id="{CAFF618C-E866-578C-215F-97471F9E4B8A}"/>
              </a:ext>
            </a:extLst>
          </p:cNvPr>
          <p:cNvSpPr txBox="1">
            <a:spLocks/>
          </p:cNvSpPr>
          <p:nvPr userDrawn="1"/>
        </p:nvSpPr>
        <p:spPr>
          <a:xfrm>
            <a:off x="762030" y="1943099"/>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 name="SmartArt Placeholder 20">
            <a:extLst>
              <a:ext uri="{FF2B5EF4-FFF2-40B4-BE49-F238E27FC236}">
                <a16:creationId xmlns:a16="http://schemas.microsoft.com/office/drawing/2014/main" id="{A5B5AB8E-F93D-3B1F-601E-CC7BECD540E2}"/>
              </a:ext>
            </a:extLst>
          </p:cNvPr>
          <p:cNvSpPr txBox="1">
            <a:spLocks/>
          </p:cNvSpPr>
          <p:nvPr userDrawn="1"/>
        </p:nvSpPr>
        <p:spPr>
          <a:xfrm>
            <a:off x="762030" y="3796914"/>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2" name="Text Placeholder 3">
            <a:extLst>
              <a:ext uri="{FF2B5EF4-FFF2-40B4-BE49-F238E27FC236}">
                <a16:creationId xmlns:a16="http://schemas.microsoft.com/office/drawing/2014/main" id="{F299CE9F-F187-7ACE-578B-D5A314B958DE}"/>
              </a:ext>
            </a:extLst>
          </p:cNvPr>
          <p:cNvSpPr txBox="1">
            <a:spLocks/>
          </p:cNvSpPr>
          <p:nvPr userDrawn="1"/>
        </p:nvSpPr>
        <p:spPr>
          <a:xfrm>
            <a:off x="761999" y="2027237"/>
            <a:ext cx="1265583"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b="1"/>
              <a:t>Gift Scenario Prior To 2026</a:t>
            </a:r>
          </a:p>
          <a:p>
            <a:endParaRPr lang="en-US" sz="1200" b="1" dirty="0"/>
          </a:p>
        </p:txBody>
      </p:sp>
      <p:sp>
        <p:nvSpPr>
          <p:cNvPr id="14" name="Text Placeholder 4">
            <a:extLst>
              <a:ext uri="{FF2B5EF4-FFF2-40B4-BE49-F238E27FC236}">
                <a16:creationId xmlns:a16="http://schemas.microsoft.com/office/drawing/2014/main" id="{F9E7C730-AEE7-0B21-55DD-61448E266341}"/>
              </a:ext>
            </a:extLst>
          </p:cNvPr>
          <p:cNvSpPr txBox="1">
            <a:spLocks/>
          </p:cNvSpPr>
          <p:nvPr userDrawn="1"/>
        </p:nvSpPr>
        <p:spPr>
          <a:xfrm>
            <a:off x="761999" y="3876332"/>
            <a:ext cx="1265583"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b="1"/>
              <a:t>Estate Scenario Prior To 2026</a:t>
            </a:r>
          </a:p>
          <a:p>
            <a:endParaRPr lang="en-US" sz="1200" b="1" dirty="0"/>
          </a:p>
        </p:txBody>
      </p:sp>
      <p:sp>
        <p:nvSpPr>
          <p:cNvPr id="15" name="Title 5">
            <a:extLst>
              <a:ext uri="{FF2B5EF4-FFF2-40B4-BE49-F238E27FC236}">
                <a16:creationId xmlns:a16="http://schemas.microsoft.com/office/drawing/2014/main" id="{98CB3E17-0469-EE8A-7DD5-FAFD147C3B94}"/>
              </a:ext>
            </a:extLst>
          </p:cNvPr>
          <p:cNvSpPr txBox="1">
            <a:spLocks/>
          </p:cNvSpPr>
          <p:nvPr userDrawn="1"/>
        </p:nvSpPr>
        <p:spPr>
          <a:xfrm>
            <a:off x="653844" y="667819"/>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Impact of Sunset</a:t>
            </a:r>
          </a:p>
        </p:txBody>
      </p:sp>
      <p:sp>
        <p:nvSpPr>
          <p:cNvPr id="16" name="Text Placeholder 6">
            <a:extLst>
              <a:ext uri="{FF2B5EF4-FFF2-40B4-BE49-F238E27FC236}">
                <a16:creationId xmlns:a16="http://schemas.microsoft.com/office/drawing/2014/main" id="{EF96D2D0-02AE-B2CE-C29F-D1AE98BFAD4D}"/>
              </a:ext>
            </a:extLst>
          </p:cNvPr>
          <p:cNvSpPr txBox="1">
            <a:spLocks/>
          </p:cNvSpPr>
          <p:nvPr userDrawn="1"/>
        </p:nvSpPr>
        <p:spPr>
          <a:xfrm>
            <a:off x="665163" y="5829299"/>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This information is provided for educational purposes only. This information is not intended to provide, and should not be relied on for, tax, legal or investment advice.</a:t>
            </a:r>
            <a:br>
              <a:rPr lang="en-US" dirty="0"/>
            </a:br>
            <a:r>
              <a:rPr lang="en-US" dirty="0"/>
              <a:t>We encourage you consult your own tax, legal and investment experts to discuss your unique circumstances.</a:t>
            </a:r>
          </a:p>
        </p:txBody>
      </p:sp>
      <p:sp>
        <p:nvSpPr>
          <p:cNvPr id="17" name="Text Placeholder 7">
            <a:extLst>
              <a:ext uri="{FF2B5EF4-FFF2-40B4-BE49-F238E27FC236}">
                <a16:creationId xmlns:a16="http://schemas.microsoft.com/office/drawing/2014/main" id="{3167574A-F67F-3B5D-4242-694DD1B2EF81}"/>
              </a:ext>
            </a:extLst>
          </p:cNvPr>
          <p:cNvSpPr txBox="1">
            <a:spLocks/>
          </p:cNvSpPr>
          <p:nvPr userDrawn="1"/>
        </p:nvSpPr>
        <p:spPr>
          <a:xfrm>
            <a:off x="654051" y="1261871"/>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Assume a single client with $13M in 2025</a:t>
            </a:r>
          </a:p>
        </p:txBody>
      </p:sp>
      <p:sp>
        <p:nvSpPr>
          <p:cNvPr id="18" name="Text Placeholder 3">
            <a:extLst>
              <a:ext uri="{FF2B5EF4-FFF2-40B4-BE49-F238E27FC236}">
                <a16:creationId xmlns:a16="http://schemas.microsoft.com/office/drawing/2014/main" id="{EEBDDB0D-7C97-5646-1311-AE9D2BFCA6A9}"/>
              </a:ext>
            </a:extLst>
          </p:cNvPr>
          <p:cNvSpPr txBox="1">
            <a:spLocks/>
          </p:cNvSpPr>
          <p:nvPr userDrawn="1"/>
        </p:nvSpPr>
        <p:spPr>
          <a:xfrm>
            <a:off x="2345633" y="2027568"/>
            <a:ext cx="5380777"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dirty="0"/>
              <a:t>Gift away exemption amount prior to 2026:</a:t>
            </a:r>
          </a:p>
          <a:p>
            <a:pPr marL="100584" indent="-100584">
              <a:buFont typeface="Wingdings" pitchFamily="2" charset="2"/>
              <a:buChar char="§"/>
            </a:pPr>
            <a:r>
              <a:rPr lang="en-US" sz="1050" dirty="0"/>
              <a:t>No gift tax paid</a:t>
            </a:r>
          </a:p>
          <a:p>
            <a:pPr marL="100584" indent="-100584">
              <a:buFont typeface="Wingdings" pitchFamily="2" charset="2"/>
              <a:buChar char="§"/>
            </a:pPr>
            <a:r>
              <a:rPr lang="en-US" sz="1050" dirty="0"/>
              <a:t>Transfers an additional ~$7M to heirs tax-free than if gifting or dying in 2026. (2.8M savings)</a:t>
            </a:r>
          </a:p>
          <a:p>
            <a:pPr marL="100584" indent="-100584">
              <a:buFont typeface="Wingdings" pitchFamily="2" charset="2"/>
              <a:buChar char="§"/>
            </a:pPr>
            <a:r>
              <a:rPr lang="en-US" sz="1050" dirty="0"/>
              <a:t>Utilize GST Exemption to avoid future estate taxes.</a:t>
            </a:r>
          </a:p>
          <a:p>
            <a:pPr marL="100584" indent="-100584">
              <a:buFont typeface="Wingdings" pitchFamily="2" charset="2"/>
              <a:buChar char="§"/>
            </a:pPr>
            <a:r>
              <a:rPr lang="en-US" sz="1050" dirty="0"/>
              <a:t>No step-up in basis on death of client</a:t>
            </a:r>
          </a:p>
          <a:p>
            <a:pPr marL="100584" indent="-100584">
              <a:buFont typeface="Wingdings" pitchFamily="2" charset="2"/>
              <a:buChar char="§"/>
            </a:pPr>
            <a:r>
              <a:rPr lang="en-US" sz="1050" dirty="0"/>
              <a:t>Lose access to property during lifetime</a:t>
            </a:r>
          </a:p>
        </p:txBody>
      </p:sp>
      <p:sp>
        <p:nvSpPr>
          <p:cNvPr id="19" name="Text Placeholder 4">
            <a:extLst>
              <a:ext uri="{FF2B5EF4-FFF2-40B4-BE49-F238E27FC236}">
                <a16:creationId xmlns:a16="http://schemas.microsoft.com/office/drawing/2014/main" id="{8BF59D32-24A9-5271-15D6-6E72C8F75D17}"/>
              </a:ext>
            </a:extLst>
          </p:cNvPr>
          <p:cNvSpPr txBox="1">
            <a:spLocks/>
          </p:cNvSpPr>
          <p:nvPr userDrawn="1"/>
        </p:nvSpPr>
        <p:spPr>
          <a:xfrm>
            <a:off x="2345633" y="3876010"/>
            <a:ext cx="5380777"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dirty="0"/>
              <a:t>Die with assets prior to 2026:</a:t>
            </a:r>
          </a:p>
          <a:p>
            <a:pPr marL="100584" indent="-100584">
              <a:buFont typeface="Wingdings" pitchFamily="2" charset="2"/>
              <a:buChar char="§"/>
            </a:pPr>
            <a:r>
              <a:rPr lang="en-US" sz="1050" dirty="0"/>
              <a:t>No estate tax paid</a:t>
            </a:r>
          </a:p>
          <a:p>
            <a:pPr marL="100584" indent="-100584">
              <a:buFont typeface="Wingdings" pitchFamily="2" charset="2"/>
              <a:buChar char="§"/>
            </a:pPr>
            <a:r>
              <a:rPr lang="en-US" sz="1050" dirty="0"/>
              <a:t>Transfers an additional $7M to heirs tax-free than gifting or dying in 2026. ($2.8M savings)</a:t>
            </a:r>
          </a:p>
          <a:p>
            <a:pPr marL="100584" indent="-100584">
              <a:buFont typeface="Wingdings" pitchFamily="2" charset="2"/>
              <a:buChar char="§"/>
            </a:pPr>
            <a:r>
              <a:rPr lang="en-US" sz="1050" dirty="0"/>
              <a:t>Utilize GST Exemption to avoid future estate taxes. </a:t>
            </a:r>
          </a:p>
          <a:p>
            <a:pPr marL="100584" indent="-100584">
              <a:buFont typeface="Wingdings" pitchFamily="2" charset="2"/>
              <a:buChar char="§"/>
            </a:pPr>
            <a:r>
              <a:rPr lang="en-US" sz="1050" dirty="0"/>
              <a:t>Portability of unused estate exemption to spouse.</a:t>
            </a:r>
          </a:p>
          <a:p>
            <a:pPr marL="100584" indent="-100584">
              <a:buFont typeface="Wingdings" pitchFamily="2" charset="2"/>
              <a:buChar char="§"/>
            </a:pPr>
            <a:r>
              <a:rPr lang="en-US" sz="1050" dirty="0"/>
              <a:t>Step-up in basis on death of client.</a:t>
            </a:r>
          </a:p>
          <a:p>
            <a:pPr marL="100584" indent="-100584">
              <a:buFont typeface="Wingdings" pitchFamily="2" charset="2"/>
              <a:buChar char="§"/>
            </a:pPr>
            <a:r>
              <a:rPr lang="en-US" sz="1050" dirty="0"/>
              <a:t>Access to property during lifetime.</a:t>
            </a:r>
          </a:p>
        </p:txBody>
      </p:sp>
    </p:spTree>
    <p:extLst>
      <p:ext uri="{BB962C8B-B14F-4D97-AF65-F5344CB8AC3E}">
        <p14:creationId xmlns:p14="http://schemas.microsoft.com/office/powerpoint/2010/main" val="3314965860"/>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2 Rows">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
        <p:nvSpPr>
          <p:cNvPr id="3" name="SmartArt Placeholder 14">
            <a:extLst>
              <a:ext uri="{FF2B5EF4-FFF2-40B4-BE49-F238E27FC236}">
                <a16:creationId xmlns:a16="http://schemas.microsoft.com/office/drawing/2014/main" id="{CB6D5881-5821-65C2-9313-91B00358AE0C}"/>
              </a:ext>
            </a:extLst>
          </p:cNvPr>
          <p:cNvSpPr txBox="1">
            <a:spLocks/>
          </p:cNvSpPr>
          <p:nvPr userDrawn="1"/>
        </p:nvSpPr>
        <p:spPr>
          <a:xfrm>
            <a:off x="762030" y="1943098"/>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 name="SmartArt Placeholder 15">
            <a:extLst>
              <a:ext uri="{FF2B5EF4-FFF2-40B4-BE49-F238E27FC236}">
                <a16:creationId xmlns:a16="http://schemas.microsoft.com/office/drawing/2014/main" id="{81FCEDAF-D657-F805-357B-1E25EB38A333}"/>
              </a:ext>
            </a:extLst>
          </p:cNvPr>
          <p:cNvSpPr txBox="1">
            <a:spLocks/>
          </p:cNvSpPr>
          <p:nvPr userDrawn="1"/>
        </p:nvSpPr>
        <p:spPr>
          <a:xfrm>
            <a:off x="762030" y="3901564"/>
            <a:ext cx="10785977"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2" name="Text Placeholder 16">
            <a:extLst>
              <a:ext uri="{FF2B5EF4-FFF2-40B4-BE49-F238E27FC236}">
                <a16:creationId xmlns:a16="http://schemas.microsoft.com/office/drawing/2014/main" id="{C49CBD2A-1A25-1FD8-2CBD-C961F0E35932}"/>
              </a:ext>
            </a:extLst>
          </p:cNvPr>
          <p:cNvSpPr txBox="1">
            <a:spLocks/>
          </p:cNvSpPr>
          <p:nvPr userDrawn="1"/>
        </p:nvSpPr>
        <p:spPr>
          <a:xfrm>
            <a:off x="761998" y="2027567"/>
            <a:ext cx="10782961"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solidFill>
                  <a:schemeClr val="accent1"/>
                </a:solidFill>
                <a:latin typeface="Georgia Pro" panose="02040502050405020303" pitchFamily="18" charset="0"/>
              </a:rPr>
              <a:t>$13.99M</a:t>
            </a:r>
          </a:p>
          <a:p>
            <a:r>
              <a:rPr lang="en-US" sz="1200" b="1"/>
              <a:t>Gift and Estate Exemption</a:t>
            </a:r>
            <a:endParaRPr lang="en-US" sz="1200" b="1" dirty="0"/>
          </a:p>
        </p:txBody>
      </p:sp>
      <p:sp>
        <p:nvSpPr>
          <p:cNvPr id="14" name="Text Placeholder 17">
            <a:extLst>
              <a:ext uri="{FF2B5EF4-FFF2-40B4-BE49-F238E27FC236}">
                <a16:creationId xmlns:a16="http://schemas.microsoft.com/office/drawing/2014/main" id="{9145FB5B-DF47-2FBC-C3A0-3510A442FDD9}"/>
              </a:ext>
            </a:extLst>
          </p:cNvPr>
          <p:cNvSpPr txBox="1">
            <a:spLocks/>
          </p:cNvSpPr>
          <p:nvPr userDrawn="1"/>
        </p:nvSpPr>
        <p:spPr>
          <a:xfrm>
            <a:off x="761998" y="3980660"/>
            <a:ext cx="10782961"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solidFill>
                  <a:schemeClr val="accent1"/>
                </a:solidFill>
                <a:latin typeface="Georgia Pro" panose="02040502050405020303" pitchFamily="18" charset="0"/>
              </a:rPr>
              <a:t>$13.99M</a:t>
            </a:r>
          </a:p>
          <a:p>
            <a:r>
              <a:rPr lang="en-US" sz="1200" b="1"/>
              <a:t>GST Exemption</a:t>
            </a:r>
            <a:endParaRPr lang="en-US" sz="1200" b="1" dirty="0"/>
          </a:p>
        </p:txBody>
      </p:sp>
      <p:sp>
        <p:nvSpPr>
          <p:cNvPr id="15" name="Title 5">
            <a:extLst>
              <a:ext uri="{FF2B5EF4-FFF2-40B4-BE49-F238E27FC236}">
                <a16:creationId xmlns:a16="http://schemas.microsoft.com/office/drawing/2014/main" id="{ADEF377C-396B-0A0B-6425-D63F8FEB5DBF}"/>
              </a:ext>
            </a:extLst>
          </p:cNvPr>
          <p:cNvSpPr txBox="1">
            <a:spLocks/>
          </p:cNvSpPr>
          <p:nvPr userDrawn="1"/>
        </p:nvSpPr>
        <p:spPr>
          <a:xfrm>
            <a:off x="653844" y="667818"/>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Understanding Gift, Estate and Generation-Skipping Exemptions</a:t>
            </a:r>
          </a:p>
        </p:txBody>
      </p:sp>
      <p:sp>
        <p:nvSpPr>
          <p:cNvPr id="16" name="Text Placeholder 6">
            <a:extLst>
              <a:ext uri="{FF2B5EF4-FFF2-40B4-BE49-F238E27FC236}">
                <a16:creationId xmlns:a16="http://schemas.microsoft.com/office/drawing/2014/main" id="{5BD7355D-E0B6-7FB6-A1AA-A7DC4032FE83}"/>
              </a:ext>
            </a:extLst>
          </p:cNvPr>
          <p:cNvSpPr txBox="1">
            <a:spLocks/>
          </p:cNvSpPr>
          <p:nvPr userDrawn="1"/>
        </p:nvSpPr>
        <p:spPr>
          <a:xfrm>
            <a:off x="665163" y="5829298"/>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GST or generation-skipping transfer tax is a Federal tax on transfers of assets or property to individuals (or to a trust for their benefit) that are more than one generation below the transferor. Internal Revenue Service, 2024. Tax-related information is provided for educational purposes only. It is not intended to provide, and should not be relied on for, tax, legal or accounting advice. We encourage you consult your own tax, legal and accounting experts to discuss your unique tax circumstances. Please go to IRS.gov for additional information regarding the IRS forms addressed in this guidance. This information is provided for educational purposes only. This information is not intended to provide, and should not be relied on for, tax, legal or investment advice. We encourage you consult your own tax, legal and investment experts to discuss your unique circumstances.</a:t>
            </a:r>
          </a:p>
        </p:txBody>
      </p:sp>
      <p:sp>
        <p:nvSpPr>
          <p:cNvPr id="17" name="Text Placeholder 16">
            <a:extLst>
              <a:ext uri="{FF2B5EF4-FFF2-40B4-BE49-F238E27FC236}">
                <a16:creationId xmlns:a16="http://schemas.microsoft.com/office/drawing/2014/main" id="{F2DF3E76-6FC8-4E7D-FE18-6BC73005957C}"/>
              </a:ext>
            </a:extLst>
          </p:cNvPr>
          <p:cNvSpPr txBox="1">
            <a:spLocks/>
          </p:cNvSpPr>
          <p:nvPr userDrawn="1"/>
        </p:nvSpPr>
        <p:spPr>
          <a:xfrm>
            <a:off x="3478695" y="2027567"/>
            <a:ext cx="8066264"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9728" indent="-109728">
              <a:buFont typeface="Wingdings" pitchFamily="2" charset="2"/>
              <a:buChar char="§"/>
            </a:pPr>
            <a:r>
              <a:rPr lang="en-US" sz="1200" dirty="0"/>
              <a:t>Called the Unified Exemption</a:t>
            </a:r>
          </a:p>
          <a:p>
            <a:pPr marL="109728" indent="-109728">
              <a:buFont typeface="Wingdings" pitchFamily="2" charset="2"/>
              <a:buChar char="§"/>
            </a:pPr>
            <a:r>
              <a:rPr lang="en-US" sz="1200" dirty="0"/>
              <a:t>Utilized to shelter taxable gifts from gift tax during lifetime.</a:t>
            </a:r>
          </a:p>
          <a:p>
            <a:pPr marL="109728" indent="-109728">
              <a:buFont typeface="Wingdings" pitchFamily="2" charset="2"/>
              <a:buChar char="§"/>
            </a:pPr>
            <a:r>
              <a:rPr lang="en-US" sz="1200" dirty="0"/>
              <a:t>Remainder is used at death to shelter estate assets from estate tax.</a:t>
            </a:r>
          </a:p>
          <a:p>
            <a:pPr marL="109728" indent="-109728">
              <a:buFont typeface="Wingdings" pitchFamily="2" charset="2"/>
              <a:buChar char="§"/>
            </a:pPr>
            <a:r>
              <a:rPr lang="en-US" sz="1200" dirty="0"/>
              <a:t>Portable:  If not used to shelter estate assets, any remainder passes to spouse and added to his or her Unified Exemption Amount.</a:t>
            </a:r>
          </a:p>
          <a:p>
            <a:pPr marL="109728" indent="-109728">
              <a:buFont typeface="Wingdings" pitchFamily="2" charset="2"/>
              <a:buChar char="§"/>
            </a:pPr>
            <a:r>
              <a:rPr lang="en-US" sz="1200" dirty="0"/>
              <a:t>Subject to Sunset in 2026</a:t>
            </a:r>
            <a:endParaRPr lang="en-US" sz="1200" b="1" dirty="0"/>
          </a:p>
        </p:txBody>
      </p:sp>
      <p:sp>
        <p:nvSpPr>
          <p:cNvPr id="18" name="Text Placeholder 17">
            <a:extLst>
              <a:ext uri="{FF2B5EF4-FFF2-40B4-BE49-F238E27FC236}">
                <a16:creationId xmlns:a16="http://schemas.microsoft.com/office/drawing/2014/main" id="{035CEA6E-C25E-83BF-1215-F4D1026976FB}"/>
              </a:ext>
            </a:extLst>
          </p:cNvPr>
          <p:cNvSpPr txBox="1">
            <a:spLocks/>
          </p:cNvSpPr>
          <p:nvPr userDrawn="1"/>
        </p:nvSpPr>
        <p:spPr>
          <a:xfrm>
            <a:off x="3478695" y="3980660"/>
            <a:ext cx="8066264" cy="1525910"/>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9728" indent="-109728">
              <a:buFont typeface="Wingdings" pitchFamily="2" charset="2"/>
              <a:buChar char="§"/>
            </a:pPr>
            <a:r>
              <a:rPr lang="en-US" sz="1200" dirty="0"/>
              <a:t>Applied to a gift or estate transfer of assets; not a separate transaction</a:t>
            </a:r>
          </a:p>
          <a:p>
            <a:pPr marL="109728" indent="-109728">
              <a:buFont typeface="Wingdings" pitchFamily="2" charset="2"/>
              <a:buChar char="§"/>
            </a:pPr>
            <a:r>
              <a:rPr lang="en-US" sz="1200" dirty="0"/>
              <a:t>Shelter’s gifted or estate assets from the GST tax, if assets are gifted beyond next generation or not included in next generation’s estate</a:t>
            </a:r>
          </a:p>
          <a:p>
            <a:pPr marL="109728" indent="-109728">
              <a:buFont typeface="Wingdings" pitchFamily="2" charset="2"/>
              <a:buChar char="§"/>
            </a:pPr>
            <a:r>
              <a:rPr lang="en-US" sz="1200" dirty="0"/>
              <a:t>Not Portable: If not used prior to death, any GST exemption is lost and does not pass to the spouse.   </a:t>
            </a:r>
          </a:p>
          <a:p>
            <a:pPr marL="109728" indent="-109728">
              <a:buFont typeface="Wingdings" pitchFamily="2" charset="2"/>
              <a:buChar char="§"/>
            </a:pPr>
            <a:r>
              <a:rPr lang="en-US" sz="1200" dirty="0"/>
              <a:t>Subject to Sunset in 2026</a:t>
            </a:r>
          </a:p>
        </p:txBody>
      </p:sp>
    </p:spTree>
    <p:extLst>
      <p:ext uri="{BB962C8B-B14F-4D97-AF65-F5344CB8AC3E}">
        <p14:creationId xmlns:p14="http://schemas.microsoft.com/office/powerpoint/2010/main" val="281110774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762000" y="1791371"/>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6" y="1790700"/>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7AAABE93-1303-9D5F-07EE-A69F4E83DE5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1566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2 Columns - No Lin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
        <p:nvSpPr>
          <p:cNvPr id="3" name="Title 1">
            <a:extLst>
              <a:ext uri="{FF2B5EF4-FFF2-40B4-BE49-F238E27FC236}">
                <a16:creationId xmlns:a16="http://schemas.microsoft.com/office/drawing/2014/main" id="{F4CDAEC6-FF17-CCF1-5496-994DEF530462}"/>
              </a:ext>
            </a:extLst>
          </p:cNvPr>
          <p:cNvSpPr txBox="1">
            <a:spLocks/>
          </p:cNvSpPr>
          <p:nvPr userDrawn="1"/>
        </p:nvSpPr>
        <p:spPr>
          <a:xfrm>
            <a:off x="650603" y="664577"/>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Strategies to Utilize Exemption</a:t>
            </a:r>
          </a:p>
        </p:txBody>
      </p:sp>
      <p:sp>
        <p:nvSpPr>
          <p:cNvPr id="22" name="Text Placeholder 3">
            <a:extLst>
              <a:ext uri="{FF2B5EF4-FFF2-40B4-BE49-F238E27FC236}">
                <a16:creationId xmlns:a16="http://schemas.microsoft.com/office/drawing/2014/main" id="{F22B2F2B-DF50-ABB7-8007-C4149AC9BE5D}"/>
              </a:ext>
            </a:extLst>
          </p:cNvPr>
          <p:cNvSpPr txBox="1">
            <a:spLocks/>
          </p:cNvSpPr>
          <p:nvPr userDrawn="1"/>
        </p:nvSpPr>
        <p:spPr>
          <a:xfrm>
            <a:off x="7310481" y="1787457"/>
            <a:ext cx="4246451"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274320" rIns="274320" bIns="274320" rtlCol="0" anchor="ctr" anchorCtr="0">
            <a:noAutofit/>
          </a:bodyPr>
          <a:lstStyle>
            <a:lvl1pPr marL="115888" indent="-137160"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100" b="1"/>
              <a:t>Benefits</a:t>
            </a:r>
          </a:p>
          <a:p>
            <a:r>
              <a:rPr lang="en-US" sz="1100"/>
              <a:t>Utilize Exemptions before sunset</a:t>
            </a:r>
          </a:p>
          <a:p>
            <a:r>
              <a:rPr lang="en-US" sz="1100"/>
              <a:t>Assets are out of estate</a:t>
            </a:r>
          </a:p>
          <a:p>
            <a:r>
              <a:rPr lang="en-US" sz="1100"/>
              <a:t>Future growth of assets out of the estate</a:t>
            </a:r>
          </a:p>
          <a:p>
            <a:r>
              <a:rPr lang="en-US" sz="1100"/>
              <a:t>Grantor pays tax on trust assets resulting in tax-free growth</a:t>
            </a:r>
          </a:p>
          <a:p>
            <a:r>
              <a:rPr lang="en-US" sz="1100"/>
              <a:t>Grantor can swap assets, sell assets and loan assets to trust tax-free</a:t>
            </a:r>
          </a:p>
          <a:p>
            <a:r>
              <a:rPr lang="en-US" sz="1100"/>
              <a:t>Asset Protection for grantor and beneficiaries</a:t>
            </a:r>
          </a:p>
          <a:p>
            <a:r>
              <a:rPr lang="en-US" sz="1100"/>
              <a:t>Spouse has access to trust property which may indirectly benefit grantor</a:t>
            </a:r>
          </a:p>
          <a:p>
            <a:pPr marL="0" indent="0">
              <a:buFont typeface="Wingdings" pitchFamily="2" charset="2"/>
              <a:buNone/>
            </a:pPr>
            <a:r>
              <a:rPr lang="en-US" sz="1100" b="1"/>
              <a:t>Risks</a:t>
            </a:r>
          </a:p>
          <a:p>
            <a:r>
              <a:rPr lang="en-US" sz="1100"/>
              <a:t>Grantor’s income tax liability may become burdensome</a:t>
            </a:r>
          </a:p>
          <a:p>
            <a:r>
              <a:rPr lang="en-US" sz="1100"/>
              <a:t>No step-up in basis</a:t>
            </a:r>
          </a:p>
          <a:p>
            <a:r>
              <a:rPr lang="en-US" sz="1100"/>
              <a:t>Reciprocal Trust Doctrine</a:t>
            </a:r>
          </a:p>
          <a:p>
            <a:r>
              <a:rPr lang="en-US" sz="1100"/>
              <a:t>Premature death of beneficiary spouse</a:t>
            </a:r>
            <a:endParaRPr lang="en-US" sz="1100" dirty="0"/>
          </a:p>
        </p:txBody>
      </p:sp>
      <p:sp>
        <p:nvSpPr>
          <p:cNvPr id="23" name="Text Placeholder 4">
            <a:extLst>
              <a:ext uri="{FF2B5EF4-FFF2-40B4-BE49-F238E27FC236}">
                <a16:creationId xmlns:a16="http://schemas.microsoft.com/office/drawing/2014/main" id="{2AA5A1F2-EE87-9FF4-36CD-A1C960A03FB1}"/>
              </a:ext>
            </a:extLst>
          </p:cNvPr>
          <p:cNvSpPr txBox="1">
            <a:spLocks/>
          </p:cNvSpPr>
          <p:nvPr userDrawn="1"/>
        </p:nvSpPr>
        <p:spPr>
          <a:xfrm>
            <a:off x="661922" y="5826057"/>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 Spousal Lifetime Access Trust (SLAT) is a type of irrevocable trust that allows one spouse (the beneficiary spouse) access to transferred assets by the other spouse (the donor spouse); This information is provided for educational purposes only. This information is not intended to provide, and should not be relied on for, tax, legal or investment advice. We encourage you consult your own tax, legal and investment experts to discuss your unique circumstances.</a:t>
            </a:r>
          </a:p>
        </p:txBody>
      </p:sp>
      <p:sp>
        <p:nvSpPr>
          <p:cNvPr id="24" name="Text Placeholder 5">
            <a:extLst>
              <a:ext uri="{FF2B5EF4-FFF2-40B4-BE49-F238E27FC236}">
                <a16:creationId xmlns:a16="http://schemas.microsoft.com/office/drawing/2014/main" id="{775C3945-3DD5-DB0A-BBF8-2087241865A9}"/>
              </a:ext>
            </a:extLst>
          </p:cNvPr>
          <p:cNvSpPr txBox="1">
            <a:spLocks/>
          </p:cNvSpPr>
          <p:nvPr userDrawn="1"/>
        </p:nvSpPr>
        <p:spPr>
          <a:xfrm>
            <a:off x="650810" y="1258629"/>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Spousal Lifetime Access Trust (SLAT)</a:t>
            </a:r>
          </a:p>
        </p:txBody>
      </p:sp>
      <p:grpSp>
        <p:nvGrpSpPr>
          <p:cNvPr id="25" name="Group 24">
            <a:extLst>
              <a:ext uri="{FF2B5EF4-FFF2-40B4-BE49-F238E27FC236}">
                <a16:creationId xmlns:a16="http://schemas.microsoft.com/office/drawing/2014/main" id="{BCF57B42-A59E-7719-53EF-DA2F832E5D8F}"/>
              </a:ext>
            </a:extLst>
          </p:cNvPr>
          <p:cNvGrpSpPr/>
          <p:nvPr userDrawn="1"/>
        </p:nvGrpSpPr>
        <p:grpSpPr>
          <a:xfrm>
            <a:off x="758759" y="1801693"/>
            <a:ext cx="5745678" cy="3812438"/>
            <a:chOff x="-403929" y="2078485"/>
            <a:chExt cx="6544048" cy="4232845"/>
          </a:xfrm>
        </p:grpSpPr>
        <p:sp>
          <p:nvSpPr>
            <p:cNvPr id="26" name="Oval 25">
              <a:extLst>
                <a:ext uri="{FF2B5EF4-FFF2-40B4-BE49-F238E27FC236}">
                  <a16:creationId xmlns:a16="http://schemas.microsoft.com/office/drawing/2014/main" id="{144C8F40-E77E-1BE1-97BA-5E2BC17409D9}"/>
                </a:ext>
              </a:extLst>
            </p:cNvPr>
            <p:cNvSpPr/>
            <p:nvPr/>
          </p:nvSpPr>
          <p:spPr>
            <a:xfrm>
              <a:off x="-403929" y="2078485"/>
              <a:ext cx="1443319" cy="1332494"/>
            </a:xfrm>
            <a:prstGeom prst="ellipse">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solidFill>
                    <a:schemeClr val="bg1"/>
                  </a:solidFill>
                </a:rPr>
                <a:t>Grantor</a:t>
              </a:r>
            </a:p>
          </p:txBody>
        </p:sp>
        <p:sp>
          <p:nvSpPr>
            <p:cNvPr id="27" name="Rectangle 26">
              <a:extLst>
                <a:ext uri="{FF2B5EF4-FFF2-40B4-BE49-F238E27FC236}">
                  <a16:creationId xmlns:a16="http://schemas.microsoft.com/office/drawing/2014/main" id="{437C1EFE-82B4-1D69-402A-C10AEABD2F94}"/>
                </a:ext>
              </a:extLst>
            </p:cNvPr>
            <p:cNvSpPr/>
            <p:nvPr/>
          </p:nvSpPr>
          <p:spPr>
            <a:xfrm>
              <a:off x="4348777" y="2078485"/>
              <a:ext cx="1618045" cy="133249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SLAT</a:t>
              </a:r>
            </a:p>
            <a:p>
              <a:pPr algn="ctr"/>
              <a:r>
                <a:rPr lang="en-US" sz="1100" dirty="0">
                  <a:solidFill>
                    <a:schemeClr val="bg1"/>
                  </a:solidFill>
                </a:rPr>
                <a:t>(Grantor Trust)</a:t>
              </a:r>
            </a:p>
          </p:txBody>
        </p:sp>
        <p:sp>
          <p:nvSpPr>
            <p:cNvPr id="28" name="Oval 27">
              <a:extLst>
                <a:ext uri="{FF2B5EF4-FFF2-40B4-BE49-F238E27FC236}">
                  <a16:creationId xmlns:a16="http://schemas.microsoft.com/office/drawing/2014/main" id="{89ED8CB3-8533-5DC8-CCE2-93A4F9108EF2}"/>
                </a:ext>
              </a:extLst>
            </p:cNvPr>
            <p:cNvSpPr/>
            <p:nvPr/>
          </p:nvSpPr>
          <p:spPr>
            <a:xfrm>
              <a:off x="4175480" y="5146042"/>
              <a:ext cx="1964639" cy="116528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Children/</a:t>
              </a:r>
            </a:p>
            <a:p>
              <a:pPr algn="ctr"/>
              <a:r>
                <a:rPr lang="en-US" sz="1200" dirty="0">
                  <a:solidFill>
                    <a:schemeClr val="bg1"/>
                  </a:solidFill>
                </a:rPr>
                <a:t>Grandchildren</a:t>
              </a:r>
            </a:p>
          </p:txBody>
        </p:sp>
        <p:cxnSp>
          <p:nvCxnSpPr>
            <p:cNvPr id="29" name="Straight Arrow Connector 28">
              <a:extLst>
                <a:ext uri="{FF2B5EF4-FFF2-40B4-BE49-F238E27FC236}">
                  <a16:creationId xmlns:a16="http://schemas.microsoft.com/office/drawing/2014/main" id="{4CCE2446-E438-A20F-C47F-CABC1B195094}"/>
                </a:ext>
              </a:extLst>
            </p:cNvPr>
            <p:cNvCxnSpPr>
              <a:cxnSpLocks/>
              <a:stCxn id="26" idx="7"/>
            </p:cNvCxnSpPr>
            <p:nvPr/>
          </p:nvCxnSpPr>
          <p:spPr>
            <a:xfrm>
              <a:off x="828021" y="2273624"/>
              <a:ext cx="3515379"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1633608-003B-840E-5C6C-DAD83A6E45DF}"/>
                </a:ext>
              </a:extLst>
            </p:cNvPr>
            <p:cNvSpPr txBox="1"/>
            <p:nvPr/>
          </p:nvSpPr>
          <p:spPr>
            <a:xfrm>
              <a:off x="1563932" y="2107583"/>
              <a:ext cx="1677346" cy="307544"/>
            </a:xfrm>
            <a:prstGeom prst="rect">
              <a:avLst/>
            </a:prstGeom>
            <a:solidFill>
              <a:schemeClr val="bg1"/>
            </a:solidFill>
          </p:spPr>
          <p:txBody>
            <a:bodyPr wrap="none" rtlCol="0">
              <a:spAutoFit/>
            </a:bodyPr>
            <a:lstStyle/>
            <a:p>
              <a:r>
                <a:rPr lang="en-US" sz="1200" dirty="0"/>
                <a:t>Gift $13M of Assets</a:t>
              </a:r>
            </a:p>
          </p:txBody>
        </p:sp>
        <p:cxnSp>
          <p:nvCxnSpPr>
            <p:cNvPr id="31" name="Straight Arrow Connector 30">
              <a:extLst>
                <a:ext uri="{FF2B5EF4-FFF2-40B4-BE49-F238E27FC236}">
                  <a16:creationId xmlns:a16="http://schemas.microsoft.com/office/drawing/2014/main" id="{76BF574C-A960-C130-854E-E2C908B92D53}"/>
                </a:ext>
              </a:extLst>
            </p:cNvPr>
            <p:cNvCxnSpPr>
              <a:cxnSpLocks/>
              <a:stCxn id="26" idx="6"/>
              <a:endCxn id="27" idx="1"/>
            </p:cNvCxnSpPr>
            <p:nvPr/>
          </p:nvCxnSpPr>
          <p:spPr>
            <a:xfrm>
              <a:off x="1039390" y="2744732"/>
              <a:ext cx="3309386"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4F8C4F73-0489-641D-906F-D19F6CF54309}"/>
                </a:ext>
              </a:extLst>
            </p:cNvPr>
            <p:cNvSpPr txBox="1"/>
            <p:nvPr/>
          </p:nvSpPr>
          <p:spPr>
            <a:xfrm>
              <a:off x="1563932" y="2578691"/>
              <a:ext cx="2086462" cy="307544"/>
            </a:xfrm>
            <a:prstGeom prst="rect">
              <a:avLst/>
            </a:prstGeom>
            <a:solidFill>
              <a:schemeClr val="bg1"/>
            </a:solidFill>
          </p:spPr>
          <p:txBody>
            <a:bodyPr wrap="square" rtlCol="0">
              <a:spAutoFit/>
            </a:bodyPr>
            <a:lstStyle/>
            <a:p>
              <a:r>
                <a:rPr lang="en-US" sz="1200" dirty="0"/>
                <a:t>Gift/Estate Exemption</a:t>
              </a:r>
            </a:p>
          </p:txBody>
        </p:sp>
        <p:cxnSp>
          <p:nvCxnSpPr>
            <p:cNvPr id="33" name="Straight Arrow Connector 32">
              <a:extLst>
                <a:ext uri="{FF2B5EF4-FFF2-40B4-BE49-F238E27FC236}">
                  <a16:creationId xmlns:a16="http://schemas.microsoft.com/office/drawing/2014/main" id="{6964B763-E625-2A57-5FFA-CE58878570DC}"/>
                </a:ext>
              </a:extLst>
            </p:cNvPr>
            <p:cNvCxnSpPr>
              <a:cxnSpLocks/>
              <a:stCxn id="26" idx="5"/>
            </p:cNvCxnSpPr>
            <p:nvPr/>
          </p:nvCxnSpPr>
          <p:spPr>
            <a:xfrm>
              <a:off x="828021" y="3215839"/>
              <a:ext cx="3515379"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C0686E1-DC98-222F-03E8-A3C36D8CDBC8}"/>
                </a:ext>
              </a:extLst>
            </p:cNvPr>
            <p:cNvCxnSpPr>
              <a:cxnSpLocks/>
              <a:stCxn id="27" idx="2"/>
              <a:endCxn id="36" idx="0"/>
            </p:cNvCxnSpPr>
            <p:nvPr/>
          </p:nvCxnSpPr>
          <p:spPr>
            <a:xfrm flipH="1">
              <a:off x="5157798" y="3410979"/>
              <a:ext cx="1" cy="2848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62E1036-A1E3-0469-692C-F05040E6DB1A}"/>
                </a:ext>
              </a:extLst>
            </p:cNvPr>
            <p:cNvSpPr txBox="1"/>
            <p:nvPr/>
          </p:nvSpPr>
          <p:spPr>
            <a:xfrm>
              <a:off x="1563932" y="3046936"/>
              <a:ext cx="1504291" cy="307544"/>
            </a:xfrm>
            <a:prstGeom prst="rect">
              <a:avLst/>
            </a:prstGeom>
            <a:solidFill>
              <a:schemeClr val="bg1"/>
            </a:solidFill>
          </p:spPr>
          <p:txBody>
            <a:bodyPr wrap="square" rtlCol="0">
              <a:spAutoFit/>
            </a:bodyPr>
            <a:lstStyle/>
            <a:p>
              <a:r>
                <a:rPr lang="en-US" sz="1200" dirty="0"/>
                <a:t>GST Exemption</a:t>
              </a:r>
            </a:p>
          </p:txBody>
        </p:sp>
        <p:sp>
          <p:nvSpPr>
            <p:cNvPr id="36" name="Oval 35">
              <a:extLst>
                <a:ext uri="{FF2B5EF4-FFF2-40B4-BE49-F238E27FC236}">
                  <a16:creationId xmlns:a16="http://schemas.microsoft.com/office/drawing/2014/main" id="{D66A2955-F948-ED6D-A156-5705394139B8}"/>
                </a:ext>
              </a:extLst>
            </p:cNvPr>
            <p:cNvSpPr/>
            <p:nvPr/>
          </p:nvSpPr>
          <p:spPr>
            <a:xfrm>
              <a:off x="4175479" y="3695866"/>
              <a:ext cx="1964639" cy="116528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Spouse</a:t>
              </a:r>
            </a:p>
          </p:txBody>
        </p:sp>
        <p:cxnSp>
          <p:nvCxnSpPr>
            <p:cNvPr id="37" name="Straight Arrow Connector 36">
              <a:extLst>
                <a:ext uri="{FF2B5EF4-FFF2-40B4-BE49-F238E27FC236}">
                  <a16:creationId xmlns:a16="http://schemas.microsoft.com/office/drawing/2014/main" id="{3138283F-3863-34E2-3C6A-C57EC1065BEE}"/>
                </a:ext>
              </a:extLst>
            </p:cNvPr>
            <p:cNvCxnSpPr>
              <a:cxnSpLocks/>
              <a:stCxn id="36" idx="4"/>
              <a:endCxn id="28" idx="0"/>
            </p:cNvCxnSpPr>
            <p:nvPr/>
          </p:nvCxnSpPr>
          <p:spPr>
            <a:xfrm>
              <a:off x="5157798" y="4861154"/>
              <a:ext cx="1" cy="2848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66628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7" name="Picture 6" descr="A close up of a blue and gold paint&#10;&#10;Description automatically generated">
            <a:extLst>
              <a:ext uri="{FF2B5EF4-FFF2-40B4-BE49-F238E27FC236}">
                <a16:creationId xmlns:a16="http://schemas.microsoft.com/office/drawing/2014/main" id="{8A61E647-5BD0-4FE3-8DE9-19E22532DBE6}"/>
              </a:ext>
            </a:extLst>
          </p:cNvPr>
          <p:cNvPicPr>
            <a:picLocks noChangeAspect="1"/>
          </p:cNvPicPr>
          <p:nvPr userDrawn="1"/>
        </p:nvPicPr>
        <p:blipFill>
          <a:blip r:embed="rId2"/>
          <a:stretch>
            <a:fillRect/>
          </a:stretch>
        </p:blipFill>
        <p:spPr>
          <a:xfrm>
            <a:off x="0" y="0"/>
            <a:ext cx="12188390" cy="685800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FB593F5E-13AD-3D9F-71AE-1BA6D19224F1}"/>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3" name="Content Placeholder 2">
            <a:extLst>
              <a:ext uri="{FF2B5EF4-FFF2-40B4-BE49-F238E27FC236}">
                <a16:creationId xmlns:a16="http://schemas.microsoft.com/office/drawing/2014/main" id="{A23A8EDC-F775-012A-515A-C33AE0374FFD}"/>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11" name="Content Placeholder 2">
            <a:extLst>
              <a:ext uri="{FF2B5EF4-FFF2-40B4-BE49-F238E27FC236}">
                <a16:creationId xmlns:a16="http://schemas.microsoft.com/office/drawing/2014/main" id="{A08426B8-7470-DC4B-BB14-6CBBE2715B74}"/>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a:t>
            </a:r>
          </a:p>
          <a:p>
            <a:pPr>
              <a:lnSpc>
                <a:spcPct val="100000"/>
              </a:lnSpc>
            </a:pPr>
            <a:r>
              <a:rPr lang="en-US" dirty="0"/>
              <a:t>Month XX, 20XX</a:t>
            </a:r>
          </a:p>
        </p:txBody>
      </p:sp>
      <p:pic>
        <p:nvPicPr>
          <p:cNvPr id="12" name="Graphic 11">
            <a:extLst>
              <a:ext uri="{FF2B5EF4-FFF2-40B4-BE49-F238E27FC236}">
                <a16:creationId xmlns:a16="http://schemas.microsoft.com/office/drawing/2014/main" id="{61702E89-44CC-EC64-EA9C-41420A3B643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39255654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2 Columns - No Lin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
        <p:nvSpPr>
          <p:cNvPr id="3" name="Title 1">
            <a:extLst>
              <a:ext uri="{FF2B5EF4-FFF2-40B4-BE49-F238E27FC236}">
                <a16:creationId xmlns:a16="http://schemas.microsoft.com/office/drawing/2014/main" id="{4D11E584-33A4-A2B7-A660-94CF89834763}"/>
              </a:ext>
            </a:extLst>
          </p:cNvPr>
          <p:cNvSpPr txBox="1">
            <a:spLocks/>
          </p:cNvSpPr>
          <p:nvPr userDrawn="1"/>
        </p:nvSpPr>
        <p:spPr>
          <a:xfrm>
            <a:off x="650604" y="664578"/>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Strategies to Utilize Exemption</a:t>
            </a:r>
          </a:p>
        </p:txBody>
      </p:sp>
      <p:sp>
        <p:nvSpPr>
          <p:cNvPr id="5" name="Text Placeholder 14">
            <a:extLst>
              <a:ext uri="{FF2B5EF4-FFF2-40B4-BE49-F238E27FC236}">
                <a16:creationId xmlns:a16="http://schemas.microsoft.com/office/drawing/2014/main" id="{9C03E565-9FFE-22B3-4C7F-DC651B92FB19}"/>
              </a:ext>
            </a:extLst>
          </p:cNvPr>
          <p:cNvSpPr txBox="1">
            <a:spLocks/>
          </p:cNvSpPr>
          <p:nvPr userDrawn="1"/>
        </p:nvSpPr>
        <p:spPr>
          <a:xfrm>
            <a:off x="7300840" y="1787458"/>
            <a:ext cx="4256568" cy="33909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274320" rIns="274320" bIns="274320" rtlCol="0" anchor="ctr" anchorCtr="0">
            <a:noAutofit/>
          </a:bodyPr>
          <a:lstStyle>
            <a:lvl1pPr marL="115888" indent="-137160"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600"/>
              </a:spcAft>
              <a:buFont typeface="Wingdings" pitchFamily="2" charset="2"/>
              <a:buNone/>
            </a:pPr>
            <a:r>
              <a:rPr lang="en-US" sz="1100" b="1"/>
              <a:t>Benefits</a:t>
            </a:r>
          </a:p>
          <a:p>
            <a:pPr>
              <a:lnSpc>
                <a:spcPct val="100000"/>
              </a:lnSpc>
              <a:spcBef>
                <a:spcPts val="0"/>
              </a:spcBef>
              <a:spcAft>
                <a:spcPts val="600"/>
              </a:spcAft>
            </a:pPr>
            <a:r>
              <a:rPr lang="en-US" sz="1100"/>
              <a:t>Utilize Exemptions before sunset</a:t>
            </a:r>
          </a:p>
          <a:p>
            <a:pPr>
              <a:lnSpc>
                <a:spcPct val="100000"/>
              </a:lnSpc>
              <a:spcBef>
                <a:spcPts val="0"/>
              </a:spcBef>
              <a:spcAft>
                <a:spcPts val="600"/>
              </a:spcAft>
            </a:pPr>
            <a:r>
              <a:rPr lang="en-US" sz="1100"/>
              <a:t>Assets are out of estate</a:t>
            </a:r>
          </a:p>
          <a:p>
            <a:pPr>
              <a:lnSpc>
                <a:spcPct val="100000"/>
              </a:lnSpc>
              <a:spcBef>
                <a:spcPts val="0"/>
              </a:spcBef>
              <a:spcAft>
                <a:spcPts val="600"/>
              </a:spcAft>
            </a:pPr>
            <a:r>
              <a:rPr lang="en-US" sz="1100"/>
              <a:t>Future growth of assets out of the estate</a:t>
            </a:r>
          </a:p>
          <a:p>
            <a:pPr>
              <a:lnSpc>
                <a:spcPct val="100000"/>
              </a:lnSpc>
              <a:spcBef>
                <a:spcPts val="0"/>
              </a:spcBef>
              <a:spcAft>
                <a:spcPts val="600"/>
              </a:spcAft>
            </a:pPr>
            <a:r>
              <a:rPr lang="en-US" sz="1100"/>
              <a:t>Grantor pays tax on trust assets resulting in tax-free growth</a:t>
            </a:r>
          </a:p>
          <a:p>
            <a:pPr>
              <a:lnSpc>
                <a:spcPct val="100000"/>
              </a:lnSpc>
              <a:spcBef>
                <a:spcPts val="0"/>
              </a:spcBef>
              <a:spcAft>
                <a:spcPts val="600"/>
              </a:spcAft>
            </a:pPr>
            <a:r>
              <a:rPr lang="en-US" sz="1100"/>
              <a:t>Grantor can swap assets, sell assets and loan assets to trust tax-free</a:t>
            </a:r>
          </a:p>
          <a:p>
            <a:pPr>
              <a:lnSpc>
                <a:spcPct val="100000"/>
              </a:lnSpc>
              <a:spcBef>
                <a:spcPts val="0"/>
              </a:spcBef>
              <a:spcAft>
                <a:spcPts val="600"/>
              </a:spcAft>
            </a:pPr>
            <a:r>
              <a:rPr lang="en-US" sz="1100"/>
              <a:t>Asset Protection for grantor and beneficiaries</a:t>
            </a:r>
          </a:p>
          <a:p>
            <a:pPr marL="0" indent="0">
              <a:lnSpc>
                <a:spcPct val="100000"/>
              </a:lnSpc>
              <a:spcBef>
                <a:spcPts val="0"/>
              </a:spcBef>
              <a:spcAft>
                <a:spcPts val="600"/>
              </a:spcAft>
              <a:buFont typeface="Wingdings" pitchFamily="2" charset="2"/>
              <a:buNone/>
            </a:pPr>
            <a:endParaRPr lang="en-US" sz="1100"/>
          </a:p>
          <a:p>
            <a:pPr marL="0" indent="0">
              <a:lnSpc>
                <a:spcPct val="100000"/>
              </a:lnSpc>
              <a:spcBef>
                <a:spcPts val="0"/>
              </a:spcBef>
              <a:spcAft>
                <a:spcPts val="600"/>
              </a:spcAft>
              <a:buFont typeface="Wingdings" pitchFamily="2" charset="2"/>
              <a:buNone/>
            </a:pPr>
            <a:r>
              <a:rPr lang="en-US" sz="1100" b="1"/>
              <a:t>Risks</a:t>
            </a:r>
          </a:p>
          <a:p>
            <a:pPr>
              <a:lnSpc>
                <a:spcPct val="100000"/>
              </a:lnSpc>
              <a:spcBef>
                <a:spcPts val="0"/>
              </a:spcBef>
              <a:spcAft>
                <a:spcPts val="600"/>
              </a:spcAft>
            </a:pPr>
            <a:r>
              <a:rPr lang="en-US" sz="1100"/>
              <a:t>Grantor loses access to trust property</a:t>
            </a:r>
          </a:p>
          <a:p>
            <a:pPr>
              <a:lnSpc>
                <a:spcPct val="100000"/>
              </a:lnSpc>
              <a:spcBef>
                <a:spcPts val="0"/>
              </a:spcBef>
              <a:spcAft>
                <a:spcPts val="600"/>
              </a:spcAft>
            </a:pPr>
            <a:r>
              <a:rPr lang="en-US" sz="1100"/>
              <a:t>Grantor’s income tax liability may become burdensome</a:t>
            </a:r>
          </a:p>
          <a:p>
            <a:pPr>
              <a:lnSpc>
                <a:spcPct val="100000"/>
              </a:lnSpc>
              <a:spcBef>
                <a:spcPts val="0"/>
              </a:spcBef>
              <a:spcAft>
                <a:spcPts val="600"/>
              </a:spcAft>
            </a:pPr>
            <a:r>
              <a:rPr lang="en-US" sz="1100"/>
              <a:t>No step-up in basis</a:t>
            </a:r>
            <a:endParaRPr lang="en-US" sz="1100" dirty="0"/>
          </a:p>
        </p:txBody>
      </p:sp>
      <p:sp>
        <p:nvSpPr>
          <p:cNvPr id="11" name="Text Placeholder 4">
            <a:extLst>
              <a:ext uri="{FF2B5EF4-FFF2-40B4-BE49-F238E27FC236}">
                <a16:creationId xmlns:a16="http://schemas.microsoft.com/office/drawing/2014/main" id="{A819FF4D-AF1A-EB74-6CA5-38EA53422543}"/>
              </a:ext>
            </a:extLst>
          </p:cNvPr>
          <p:cNvSpPr txBox="1">
            <a:spLocks/>
          </p:cNvSpPr>
          <p:nvPr userDrawn="1"/>
        </p:nvSpPr>
        <p:spPr>
          <a:xfrm>
            <a:off x="661923" y="5826058"/>
            <a:ext cx="10928349" cy="241664"/>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GST or generation-skipping transfer tax is a Federal tax on transfers of assets or property to individuals (or to a trust for their benefit) that are more than one generation below the transferor; This information is provided for educational purposes only. This information is not intended to provide, and should not be relied on for, tax, legal or investment advice. We encourage you consult your own tax, legal and investment experts to discuss your unique circumstances.</a:t>
            </a:r>
          </a:p>
        </p:txBody>
      </p:sp>
      <p:sp>
        <p:nvSpPr>
          <p:cNvPr id="12" name="Text Placeholder 5">
            <a:extLst>
              <a:ext uri="{FF2B5EF4-FFF2-40B4-BE49-F238E27FC236}">
                <a16:creationId xmlns:a16="http://schemas.microsoft.com/office/drawing/2014/main" id="{B5448FA5-85FB-CDB2-AAE3-A40ECCF85000}"/>
              </a:ext>
            </a:extLst>
          </p:cNvPr>
          <p:cNvSpPr txBox="1">
            <a:spLocks/>
          </p:cNvSpPr>
          <p:nvPr userDrawn="1"/>
        </p:nvSpPr>
        <p:spPr>
          <a:xfrm>
            <a:off x="650811" y="1258630"/>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Grantor GST Trust</a:t>
            </a:r>
          </a:p>
        </p:txBody>
      </p:sp>
      <p:grpSp>
        <p:nvGrpSpPr>
          <p:cNvPr id="13" name="Group 12">
            <a:extLst>
              <a:ext uri="{FF2B5EF4-FFF2-40B4-BE49-F238E27FC236}">
                <a16:creationId xmlns:a16="http://schemas.microsoft.com/office/drawing/2014/main" id="{6C99E610-F306-30D6-F921-33C044E8F0C9}"/>
              </a:ext>
            </a:extLst>
          </p:cNvPr>
          <p:cNvGrpSpPr/>
          <p:nvPr userDrawn="1"/>
        </p:nvGrpSpPr>
        <p:grpSpPr>
          <a:xfrm>
            <a:off x="758759" y="1801909"/>
            <a:ext cx="5743945" cy="3075193"/>
            <a:chOff x="-403929" y="2078484"/>
            <a:chExt cx="6538845" cy="3500767"/>
          </a:xfrm>
        </p:grpSpPr>
        <p:sp>
          <p:nvSpPr>
            <p:cNvPr id="14" name="Oval 13">
              <a:extLst>
                <a:ext uri="{FF2B5EF4-FFF2-40B4-BE49-F238E27FC236}">
                  <a16:creationId xmlns:a16="http://schemas.microsoft.com/office/drawing/2014/main" id="{82407AC9-3A25-A98D-246B-493499B93157}"/>
                </a:ext>
              </a:extLst>
            </p:cNvPr>
            <p:cNvSpPr/>
            <p:nvPr/>
          </p:nvSpPr>
          <p:spPr>
            <a:xfrm>
              <a:off x="-403929" y="2078484"/>
              <a:ext cx="1443319" cy="1506071"/>
            </a:xfrm>
            <a:prstGeom prst="ellipse">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solidFill>
                    <a:schemeClr val="bg1"/>
                  </a:solidFill>
                </a:rPr>
                <a:t>Grantor</a:t>
              </a:r>
            </a:p>
          </p:txBody>
        </p:sp>
        <p:sp>
          <p:nvSpPr>
            <p:cNvPr id="15" name="Rectangle 14">
              <a:extLst>
                <a:ext uri="{FF2B5EF4-FFF2-40B4-BE49-F238E27FC236}">
                  <a16:creationId xmlns:a16="http://schemas.microsoft.com/office/drawing/2014/main" id="{6D40E2F7-4ED7-7959-A75C-B41FC81A55BD}"/>
                </a:ext>
              </a:extLst>
            </p:cNvPr>
            <p:cNvSpPr/>
            <p:nvPr/>
          </p:nvSpPr>
          <p:spPr>
            <a:xfrm>
              <a:off x="4343401" y="2078484"/>
              <a:ext cx="1618392" cy="15060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GST Trust</a:t>
              </a:r>
            </a:p>
            <a:p>
              <a:pPr algn="ctr"/>
              <a:r>
                <a:rPr lang="en-US" sz="1100" dirty="0">
                  <a:solidFill>
                    <a:schemeClr val="bg1"/>
                  </a:solidFill>
                </a:rPr>
                <a:t>(Grantor Trust)</a:t>
              </a:r>
            </a:p>
          </p:txBody>
        </p:sp>
        <p:sp>
          <p:nvSpPr>
            <p:cNvPr id="16" name="Oval 15">
              <a:extLst>
                <a:ext uri="{FF2B5EF4-FFF2-40B4-BE49-F238E27FC236}">
                  <a16:creationId xmlns:a16="http://schemas.microsoft.com/office/drawing/2014/main" id="{35E0DE93-6A75-C8FE-E91F-9051CC369392}"/>
                </a:ext>
              </a:extLst>
            </p:cNvPr>
            <p:cNvSpPr/>
            <p:nvPr/>
          </p:nvSpPr>
          <p:spPr>
            <a:xfrm>
              <a:off x="4170277" y="4413963"/>
              <a:ext cx="1964639" cy="116528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Children/</a:t>
              </a:r>
            </a:p>
            <a:p>
              <a:pPr algn="ctr"/>
              <a:r>
                <a:rPr lang="en-US" sz="1200" dirty="0">
                  <a:solidFill>
                    <a:schemeClr val="bg1"/>
                  </a:solidFill>
                </a:rPr>
                <a:t>Grandchildren</a:t>
              </a:r>
            </a:p>
          </p:txBody>
        </p:sp>
        <p:cxnSp>
          <p:nvCxnSpPr>
            <p:cNvPr id="27" name="Straight Arrow Connector 26">
              <a:extLst>
                <a:ext uri="{FF2B5EF4-FFF2-40B4-BE49-F238E27FC236}">
                  <a16:creationId xmlns:a16="http://schemas.microsoft.com/office/drawing/2014/main" id="{77E2232A-7EDA-3FC2-E8D0-8540B3E0D183}"/>
                </a:ext>
              </a:extLst>
            </p:cNvPr>
            <p:cNvCxnSpPr>
              <a:cxnSpLocks/>
              <a:stCxn id="14" idx="7"/>
            </p:cNvCxnSpPr>
            <p:nvPr/>
          </p:nvCxnSpPr>
          <p:spPr>
            <a:xfrm>
              <a:off x="828021" y="2299043"/>
              <a:ext cx="351537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167A1B5-37F1-C775-46CC-34A8481AB3AE}"/>
                </a:ext>
              </a:extLst>
            </p:cNvPr>
            <p:cNvSpPr txBox="1"/>
            <p:nvPr/>
          </p:nvSpPr>
          <p:spPr>
            <a:xfrm>
              <a:off x="1563932" y="2131893"/>
              <a:ext cx="1589015" cy="298874"/>
            </a:xfrm>
            <a:prstGeom prst="rect">
              <a:avLst/>
            </a:prstGeom>
            <a:solidFill>
              <a:schemeClr val="bg1"/>
            </a:solidFill>
          </p:spPr>
          <p:txBody>
            <a:bodyPr wrap="none" rtlCol="0">
              <a:spAutoFit/>
            </a:bodyPr>
            <a:lstStyle/>
            <a:p>
              <a:r>
                <a:rPr lang="en-US" sz="1200" dirty="0"/>
                <a:t>Gift $13M of Assets</a:t>
              </a:r>
            </a:p>
          </p:txBody>
        </p:sp>
        <p:cxnSp>
          <p:nvCxnSpPr>
            <p:cNvPr id="29" name="Straight Arrow Connector 28">
              <a:extLst>
                <a:ext uri="{FF2B5EF4-FFF2-40B4-BE49-F238E27FC236}">
                  <a16:creationId xmlns:a16="http://schemas.microsoft.com/office/drawing/2014/main" id="{DA82997C-31E9-6D6E-41A4-890F8E6E7508}"/>
                </a:ext>
              </a:extLst>
            </p:cNvPr>
            <p:cNvCxnSpPr>
              <a:cxnSpLocks/>
              <a:stCxn id="14" idx="6"/>
              <a:endCxn id="15" idx="1"/>
            </p:cNvCxnSpPr>
            <p:nvPr/>
          </p:nvCxnSpPr>
          <p:spPr>
            <a:xfrm>
              <a:off x="1039390" y="2831520"/>
              <a:ext cx="330401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A75E922-5C67-B2E4-E7D4-0662711F4E3F}"/>
                </a:ext>
              </a:extLst>
            </p:cNvPr>
            <p:cNvSpPr txBox="1"/>
            <p:nvPr/>
          </p:nvSpPr>
          <p:spPr>
            <a:xfrm>
              <a:off x="1563932" y="2675461"/>
              <a:ext cx="2086462" cy="298874"/>
            </a:xfrm>
            <a:prstGeom prst="rect">
              <a:avLst/>
            </a:prstGeom>
            <a:solidFill>
              <a:schemeClr val="bg1"/>
            </a:solidFill>
          </p:spPr>
          <p:txBody>
            <a:bodyPr wrap="square" rtlCol="0">
              <a:spAutoFit/>
            </a:bodyPr>
            <a:lstStyle/>
            <a:p>
              <a:r>
                <a:rPr lang="en-US" sz="1200" dirty="0"/>
                <a:t>Gift/Estate Exemption</a:t>
              </a:r>
            </a:p>
          </p:txBody>
        </p:sp>
        <p:cxnSp>
          <p:nvCxnSpPr>
            <p:cNvPr id="31" name="Straight Arrow Connector 30">
              <a:extLst>
                <a:ext uri="{FF2B5EF4-FFF2-40B4-BE49-F238E27FC236}">
                  <a16:creationId xmlns:a16="http://schemas.microsoft.com/office/drawing/2014/main" id="{2E245694-B177-2D86-C8D1-A1D833CAC3CE}"/>
                </a:ext>
              </a:extLst>
            </p:cNvPr>
            <p:cNvCxnSpPr>
              <a:cxnSpLocks/>
              <a:stCxn id="14" idx="5"/>
            </p:cNvCxnSpPr>
            <p:nvPr/>
          </p:nvCxnSpPr>
          <p:spPr>
            <a:xfrm>
              <a:off x="828021" y="3363995"/>
              <a:ext cx="3515379" cy="414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B438CAB-86A6-1E55-838E-E55831B5392F}"/>
                </a:ext>
              </a:extLst>
            </p:cNvPr>
            <p:cNvCxnSpPr>
              <a:cxnSpLocks/>
              <a:stCxn id="15" idx="2"/>
              <a:endCxn id="16" idx="0"/>
            </p:cNvCxnSpPr>
            <p:nvPr/>
          </p:nvCxnSpPr>
          <p:spPr>
            <a:xfrm flipH="1">
              <a:off x="5152596" y="3584555"/>
              <a:ext cx="1" cy="82940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8D091CB-AC34-2EA0-273B-A5EE6F316B32}"/>
                </a:ext>
              </a:extLst>
            </p:cNvPr>
            <p:cNvSpPr txBox="1"/>
            <p:nvPr/>
          </p:nvSpPr>
          <p:spPr>
            <a:xfrm>
              <a:off x="1563932" y="3192906"/>
              <a:ext cx="1504290" cy="298874"/>
            </a:xfrm>
            <a:prstGeom prst="rect">
              <a:avLst/>
            </a:prstGeom>
            <a:solidFill>
              <a:schemeClr val="bg1"/>
            </a:solidFill>
          </p:spPr>
          <p:txBody>
            <a:bodyPr wrap="square" rtlCol="0">
              <a:spAutoFit/>
            </a:bodyPr>
            <a:lstStyle/>
            <a:p>
              <a:r>
                <a:rPr lang="en-US" sz="1200" dirty="0"/>
                <a:t>GST Exemption</a:t>
              </a:r>
            </a:p>
          </p:txBody>
        </p:sp>
      </p:grpSp>
    </p:spTree>
    <p:extLst>
      <p:ext uri="{BB962C8B-B14F-4D97-AF65-F5344CB8AC3E}">
        <p14:creationId xmlns:p14="http://schemas.microsoft.com/office/powerpoint/2010/main" val="20073828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40000"/>
            <a:lumOff val="60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7" y="4445588"/>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89" y="4445588"/>
            <a:ext cx="3520671" cy="525709"/>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655969" y="2193846"/>
            <a:ext cx="2058826" cy="2058826"/>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7362011" y="2193846"/>
            <a:ext cx="2058826" cy="2058826"/>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2184439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6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16346"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27448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762000"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516878"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7"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9">
            <a:extLst>
              <a:ext uri="{FF2B5EF4-FFF2-40B4-BE49-F238E27FC236}">
                <a16:creationId xmlns:a16="http://schemas.microsoft.com/office/drawing/2014/main" id="{3BF69B08-2AA1-67D0-8718-29895D344DC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081876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3 Columns">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
        <p:nvSpPr>
          <p:cNvPr id="3" name="SmartArt Placeholder 1">
            <a:extLst>
              <a:ext uri="{FF2B5EF4-FFF2-40B4-BE49-F238E27FC236}">
                <a16:creationId xmlns:a16="http://schemas.microsoft.com/office/drawing/2014/main" id="{14D79351-DAC6-686F-42B5-128FA0277928}"/>
              </a:ext>
            </a:extLst>
          </p:cNvPr>
          <p:cNvSpPr txBox="1">
            <a:spLocks/>
          </p:cNvSpPr>
          <p:nvPr userDrawn="1"/>
        </p:nvSpPr>
        <p:spPr>
          <a:xfrm>
            <a:off x="761468" y="1941704"/>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 name="SmartArt Placeholder 2">
            <a:extLst>
              <a:ext uri="{FF2B5EF4-FFF2-40B4-BE49-F238E27FC236}">
                <a16:creationId xmlns:a16="http://schemas.microsoft.com/office/drawing/2014/main" id="{75EA67A4-3EF4-644C-FAC7-9F28FC05C9D4}"/>
              </a:ext>
            </a:extLst>
          </p:cNvPr>
          <p:cNvSpPr txBox="1">
            <a:spLocks/>
          </p:cNvSpPr>
          <p:nvPr userDrawn="1"/>
        </p:nvSpPr>
        <p:spPr>
          <a:xfrm>
            <a:off x="4516346" y="1941704"/>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8" name="SmartArt Placeholder 3">
            <a:extLst>
              <a:ext uri="{FF2B5EF4-FFF2-40B4-BE49-F238E27FC236}">
                <a16:creationId xmlns:a16="http://schemas.microsoft.com/office/drawing/2014/main" id="{EB0248A3-E7C6-14A1-54E3-137F0C8C85B6}"/>
              </a:ext>
            </a:extLst>
          </p:cNvPr>
          <p:cNvSpPr txBox="1">
            <a:spLocks/>
          </p:cNvSpPr>
          <p:nvPr userDrawn="1"/>
        </p:nvSpPr>
        <p:spPr>
          <a:xfrm>
            <a:off x="8274488" y="1941704"/>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9" name="Title 4">
            <a:extLst>
              <a:ext uri="{FF2B5EF4-FFF2-40B4-BE49-F238E27FC236}">
                <a16:creationId xmlns:a16="http://schemas.microsoft.com/office/drawing/2014/main" id="{7849DF03-7A5F-C126-F4B7-4AB097D2FF2F}"/>
              </a:ext>
            </a:extLst>
          </p:cNvPr>
          <p:cNvSpPr txBox="1">
            <a:spLocks/>
          </p:cNvSpPr>
          <p:nvPr userDrawn="1"/>
        </p:nvSpPr>
        <p:spPr>
          <a:xfrm>
            <a:off x="653845" y="667819"/>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Benefits of the Exemptions</a:t>
            </a:r>
          </a:p>
        </p:txBody>
      </p:sp>
      <p:sp>
        <p:nvSpPr>
          <p:cNvPr id="20" name="Text Placeholder 5">
            <a:extLst>
              <a:ext uri="{FF2B5EF4-FFF2-40B4-BE49-F238E27FC236}">
                <a16:creationId xmlns:a16="http://schemas.microsoft.com/office/drawing/2014/main" id="{7979316A-9039-E289-BF45-CC988177BDEC}"/>
              </a:ext>
            </a:extLst>
          </p:cNvPr>
          <p:cNvSpPr txBox="1">
            <a:spLocks/>
          </p:cNvSpPr>
          <p:nvPr userDrawn="1"/>
        </p:nvSpPr>
        <p:spPr>
          <a:xfrm>
            <a:off x="762000" y="2099841"/>
            <a:ext cx="3280847" cy="3500858"/>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b="1" dirty="0"/>
              <a:t>Gift Scenario</a:t>
            </a:r>
          </a:p>
          <a:p>
            <a:r>
              <a:rPr lang="en-US" dirty="0"/>
              <a:t>Could gift away without any gift tax</a:t>
            </a:r>
          </a:p>
          <a:p>
            <a:r>
              <a:rPr lang="en-US" dirty="0"/>
              <a:t>No step-up in basis on death of client</a:t>
            </a:r>
          </a:p>
          <a:p>
            <a:r>
              <a:rPr lang="en-US" dirty="0"/>
              <a:t>Included in estate of beneficiary</a:t>
            </a:r>
          </a:p>
        </p:txBody>
      </p:sp>
      <p:sp>
        <p:nvSpPr>
          <p:cNvPr id="21" name="Text Placeholder 6">
            <a:extLst>
              <a:ext uri="{FF2B5EF4-FFF2-40B4-BE49-F238E27FC236}">
                <a16:creationId xmlns:a16="http://schemas.microsoft.com/office/drawing/2014/main" id="{D7909217-7B8C-6B0C-4579-A3322A6B09D2}"/>
              </a:ext>
            </a:extLst>
          </p:cNvPr>
          <p:cNvSpPr txBox="1">
            <a:spLocks/>
          </p:cNvSpPr>
          <p:nvPr userDrawn="1"/>
        </p:nvSpPr>
        <p:spPr>
          <a:xfrm>
            <a:off x="4516878" y="2099841"/>
            <a:ext cx="3280847" cy="3500858"/>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b="1"/>
              <a:t>GST Scenario</a:t>
            </a:r>
          </a:p>
          <a:p>
            <a:r>
              <a:rPr lang="en-US"/>
              <a:t>Applied to a gift or estate transfer of assets</a:t>
            </a:r>
          </a:p>
          <a:p>
            <a:r>
              <a:rPr lang="en-US"/>
              <a:t>Step-up in basis: Depends on if a gift or estate transfer</a:t>
            </a:r>
          </a:p>
          <a:p>
            <a:r>
              <a:rPr lang="en-US"/>
              <a:t>Not include in estate of beneficiary or future beneficiaries</a:t>
            </a:r>
            <a:endParaRPr lang="en-US" dirty="0"/>
          </a:p>
        </p:txBody>
      </p:sp>
      <p:sp>
        <p:nvSpPr>
          <p:cNvPr id="22" name="Text Placeholder 7">
            <a:extLst>
              <a:ext uri="{FF2B5EF4-FFF2-40B4-BE49-F238E27FC236}">
                <a16:creationId xmlns:a16="http://schemas.microsoft.com/office/drawing/2014/main" id="{6E1A5F37-8CE0-C372-F1E6-A694615F9058}"/>
              </a:ext>
            </a:extLst>
          </p:cNvPr>
          <p:cNvSpPr txBox="1">
            <a:spLocks/>
          </p:cNvSpPr>
          <p:nvPr userDrawn="1"/>
        </p:nvSpPr>
        <p:spPr>
          <a:xfrm>
            <a:off x="8276157" y="2099841"/>
            <a:ext cx="3280847" cy="3500858"/>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b="1" dirty="0"/>
              <a:t>Estate Scenario</a:t>
            </a:r>
          </a:p>
          <a:p>
            <a:r>
              <a:rPr lang="en-US" dirty="0"/>
              <a:t>Die with assets and not pay any</a:t>
            </a:r>
            <a:br>
              <a:rPr lang="en-US" dirty="0"/>
            </a:br>
            <a:r>
              <a:rPr lang="en-US" dirty="0"/>
              <a:t>estate tax</a:t>
            </a:r>
          </a:p>
          <a:p>
            <a:r>
              <a:rPr lang="en-US" dirty="0"/>
              <a:t>Step-up in basis on death of client</a:t>
            </a:r>
          </a:p>
          <a:p>
            <a:r>
              <a:rPr lang="en-US" dirty="0"/>
              <a:t>Included in estate of beneficiary</a:t>
            </a:r>
          </a:p>
        </p:txBody>
      </p:sp>
      <p:sp>
        <p:nvSpPr>
          <p:cNvPr id="23" name="Text Placeholder 8">
            <a:extLst>
              <a:ext uri="{FF2B5EF4-FFF2-40B4-BE49-F238E27FC236}">
                <a16:creationId xmlns:a16="http://schemas.microsoft.com/office/drawing/2014/main" id="{910E9552-EF8D-7D76-9CF8-810532BE915B}"/>
              </a:ext>
            </a:extLst>
          </p:cNvPr>
          <p:cNvSpPr txBox="1">
            <a:spLocks/>
          </p:cNvSpPr>
          <p:nvPr userDrawn="1"/>
        </p:nvSpPr>
        <p:spPr>
          <a:xfrm>
            <a:off x="665164" y="5829299"/>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provided for educational purposes only. This information is not intended to provide, and should not be relied on for, tax, legal or investment advice.</a:t>
            </a:r>
            <a:br>
              <a:rPr lang="en-US"/>
            </a:br>
            <a:r>
              <a:rPr lang="en-US"/>
              <a:t>We encourage you consult your own tax, legal and investment experts to discuss your unique circumstances.</a:t>
            </a:r>
          </a:p>
        </p:txBody>
      </p:sp>
      <p:sp>
        <p:nvSpPr>
          <p:cNvPr id="24" name="Text Placeholder 9">
            <a:extLst>
              <a:ext uri="{FF2B5EF4-FFF2-40B4-BE49-F238E27FC236}">
                <a16:creationId xmlns:a16="http://schemas.microsoft.com/office/drawing/2014/main" id="{1857CB81-1D86-3F14-212F-BC90DE13BA91}"/>
              </a:ext>
            </a:extLst>
          </p:cNvPr>
          <p:cNvSpPr txBox="1">
            <a:spLocks/>
          </p:cNvSpPr>
          <p:nvPr userDrawn="1"/>
        </p:nvSpPr>
        <p:spPr>
          <a:xfrm>
            <a:off x="654052" y="1261871"/>
            <a:ext cx="10928349" cy="315343"/>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Assume a single client with $13M in 2025</a:t>
            </a:r>
          </a:p>
        </p:txBody>
      </p:sp>
      <p:sp>
        <p:nvSpPr>
          <p:cNvPr id="25" name="Rectangle 24">
            <a:extLst>
              <a:ext uri="{FF2B5EF4-FFF2-40B4-BE49-F238E27FC236}">
                <a16:creationId xmlns:a16="http://schemas.microsoft.com/office/drawing/2014/main" id="{157A73F5-26F1-BCB1-05B0-99F29E7680EC}"/>
              </a:ext>
            </a:extLst>
          </p:cNvPr>
          <p:cNvSpPr/>
          <p:nvPr userDrawn="1"/>
        </p:nvSpPr>
        <p:spPr>
          <a:xfrm>
            <a:off x="761468" y="3850270"/>
            <a:ext cx="2675651"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accent1"/>
                </a:solidFill>
                <a:latin typeface="+mj-lt"/>
              </a:rPr>
              <a:t>$</a:t>
            </a:r>
            <a:r>
              <a:rPr lang="en-US" sz="2400" dirty="0">
                <a:solidFill>
                  <a:schemeClr val="accent1"/>
                </a:solidFill>
                <a:latin typeface="Georgia Pro" panose="02040502050405020303" pitchFamily="18" charset="0"/>
              </a:rPr>
              <a:t>13.99M</a:t>
            </a:r>
          </a:p>
          <a:p>
            <a:r>
              <a:rPr lang="en-US" sz="1200" dirty="0">
                <a:solidFill>
                  <a:schemeClr val="tx1"/>
                </a:solidFill>
              </a:rPr>
              <a:t>Gift Exemption</a:t>
            </a:r>
          </a:p>
        </p:txBody>
      </p:sp>
      <p:sp>
        <p:nvSpPr>
          <p:cNvPr id="26" name="Rectangle 25">
            <a:extLst>
              <a:ext uri="{FF2B5EF4-FFF2-40B4-BE49-F238E27FC236}">
                <a16:creationId xmlns:a16="http://schemas.microsoft.com/office/drawing/2014/main" id="{D6575DC2-A38D-F32C-60EE-632D3BDBAB1D}"/>
              </a:ext>
            </a:extLst>
          </p:cNvPr>
          <p:cNvSpPr/>
          <p:nvPr userDrawn="1"/>
        </p:nvSpPr>
        <p:spPr>
          <a:xfrm>
            <a:off x="4516346" y="3850269"/>
            <a:ext cx="2675651"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accent1"/>
                </a:solidFill>
                <a:latin typeface="Georgia Pro" panose="02040502050405020303" pitchFamily="18" charset="0"/>
              </a:rPr>
              <a:t>$13.99M</a:t>
            </a:r>
          </a:p>
          <a:p>
            <a:r>
              <a:rPr lang="en-US" sz="1200" dirty="0">
                <a:solidFill>
                  <a:schemeClr val="tx1"/>
                </a:solidFill>
              </a:rPr>
              <a:t>GST Exemption</a:t>
            </a:r>
          </a:p>
        </p:txBody>
      </p:sp>
      <p:sp>
        <p:nvSpPr>
          <p:cNvPr id="27" name="Rectangle 26">
            <a:extLst>
              <a:ext uri="{FF2B5EF4-FFF2-40B4-BE49-F238E27FC236}">
                <a16:creationId xmlns:a16="http://schemas.microsoft.com/office/drawing/2014/main" id="{FD0B655D-4847-B51B-9146-9968AEBE4B25}"/>
              </a:ext>
            </a:extLst>
          </p:cNvPr>
          <p:cNvSpPr/>
          <p:nvPr userDrawn="1"/>
        </p:nvSpPr>
        <p:spPr>
          <a:xfrm>
            <a:off x="8271756" y="3850269"/>
            <a:ext cx="2675651" cy="898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solidFill>
                  <a:schemeClr val="accent1"/>
                </a:solidFill>
                <a:latin typeface="Georgia Pro" panose="02040502050405020303" pitchFamily="18" charset="0"/>
              </a:rPr>
              <a:t>$13.99M</a:t>
            </a:r>
          </a:p>
          <a:p>
            <a:r>
              <a:rPr lang="en-US" sz="1200" dirty="0">
                <a:solidFill>
                  <a:schemeClr val="tx1"/>
                </a:solidFill>
              </a:rPr>
              <a:t>Estate Exemption</a:t>
            </a:r>
          </a:p>
        </p:txBody>
      </p:sp>
    </p:spTree>
    <p:extLst>
      <p:ext uri="{BB962C8B-B14F-4D97-AF65-F5344CB8AC3E}">
        <p14:creationId xmlns:p14="http://schemas.microsoft.com/office/powerpoint/2010/main" val="4426357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0389" y="1943100"/>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70389" y="3141161"/>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70389" y="2027568"/>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70389" y="3222944"/>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SmartArt Placeholder 10">
            <a:extLst>
              <a:ext uri="{FF2B5EF4-FFF2-40B4-BE49-F238E27FC236}">
                <a16:creationId xmlns:a16="http://schemas.microsoft.com/office/drawing/2014/main" id="{39BFB289-2A00-938B-2699-518B5292B7CB}"/>
              </a:ext>
            </a:extLst>
          </p:cNvPr>
          <p:cNvSpPr>
            <a:spLocks noGrp="1"/>
          </p:cNvSpPr>
          <p:nvPr>
            <p:ph type="dgm" sz="quarter" idx="18" hasCustomPrompt="1"/>
          </p:nvPr>
        </p:nvSpPr>
        <p:spPr>
          <a:xfrm>
            <a:off x="770389" y="4339222"/>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770389" y="4418320"/>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p:txBody>
          <a:bodyPr/>
          <a:lstStyle/>
          <a:p>
            <a:r>
              <a:rPr lang="en-US"/>
              <a:t>PLEASE REFER TO CONTENT DISCLOSURES AT THE END OF THIS PRESENTATION.</a:t>
            </a:r>
            <a:endParaRPr lang="en-US" dirty="0"/>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325728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519079"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10" name="Text Placeholder 9">
            <a:extLst>
              <a:ext uri="{FF2B5EF4-FFF2-40B4-BE49-F238E27FC236}">
                <a16:creationId xmlns:a16="http://schemas.microsoft.com/office/drawing/2014/main" id="{70F36245-7094-A762-D38F-A5350C639C6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0430942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519078"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1645920" rIns="274320"/>
          <a:lstStyle>
            <a:lvl1pPr marL="0" indent="0" algn="ctr">
              <a:buNone/>
              <a:defRPr sz="1400" b="1" cap="none" baseline="0"/>
            </a:lvl1pPr>
            <a:lvl2pPr marL="0" indent="0" algn="ctr">
              <a:buNone/>
              <a:tabLst/>
              <a:defRPr sz="1200"/>
            </a:lvl2pPr>
          </a:lstStyle>
          <a:p>
            <a:pPr lvl="0"/>
            <a:r>
              <a:rPr lang="en-US" dirty="0"/>
              <a:t>Click to edit Master text styles</a:t>
            </a:r>
          </a:p>
          <a:p>
            <a:pPr lvl="1"/>
            <a:r>
              <a:rPr lang="en-US" dirty="0"/>
              <a:t>Second level</a:t>
            </a:r>
          </a:p>
        </p:txBody>
      </p:sp>
      <p:sp>
        <p:nvSpPr>
          <p:cNvPr id="15" name="Text Placeholder 9">
            <a:extLst>
              <a:ext uri="{FF2B5EF4-FFF2-40B4-BE49-F238E27FC236}">
                <a16:creationId xmlns:a16="http://schemas.microsoft.com/office/drawing/2014/main" id="{781F2044-B6D0-A045-491F-0D65B5DDEEE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2112360" y="2400569"/>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878859" y="2400568"/>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615196" y="2400567"/>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6799278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4427989"/>
            <a:ext cx="3520671" cy="484105"/>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96797" y="2194770"/>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5095081" y="2194770"/>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793366" y="2194770"/>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2254378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3533239"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6304478"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9075717"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528"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3262"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996"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69A23BEC-6FD4-31A9-6800-E945A1BADA3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96914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00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291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82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BD4C6A2A-A6DF-534B-B6DD-FD89DF8F763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8245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6" name="Picture 5" descr="A close up of a blue and gold paint&#10;&#10;Description automatically generated">
            <a:extLst>
              <a:ext uri="{FF2B5EF4-FFF2-40B4-BE49-F238E27FC236}">
                <a16:creationId xmlns:a16="http://schemas.microsoft.com/office/drawing/2014/main" id="{B9C6C72D-C197-D47B-F1E2-8A3DB4B28C66}"/>
              </a:ext>
            </a:extLst>
          </p:cNvPr>
          <p:cNvPicPr>
            <a:picLocks noChangeAspect="1"/>
          </p:cNvPicPr>
          <p:nvPr userDrawn="1"/>
        </p:nvPicPr>
        <p:blipFill>
          <a:blip r:embed="rId2"/>
          <a:srcRect t="75833"/>
          <a:stretch/>
        </p:blipFill>
        <p:spPr>
          <a:xfrm>
            <a:off x="0" y="5200652"/>
            <a:ext cx="12188390" cy="1657347"/>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2AFD4827-8F77-7F6F-6A50-A75C3209246D}"/>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marL="0" marR="0" lvl="0" indent="0" algn="r" defTabSz="685800" rtl="0" eaLnBrk="1" fontAlgn="auto" latinLnBrk="0" hangingPunct="1">
              <a:lnSpc>
                <a:spcPct val="100000"/>
              </a:lnSpc>
              <a:spcBef>
                <a:spcPts val="0"/>
              </a:spcBef>
              <a:spcAft>
                <a:spcPts val="0"/>
              </a:spcAft>
              <a:buClrTx/>
              <a:buSzTx/>
              <a:buFont typeface="Wingdings" pitchFamily="2" charset="2"/>
              <a:buNone/>
              <a:tabLst/>
              <a:defRPr/>
            </a:pPr>
            <a:r>
              <a:rPr lang="en-US" dirty="0"/>
              <a:t>Prepared </a:t>
            </a:r>
            <a:r>
              <a:rPr lang="en-US"/>
              <a:t>for: </a:t>
            </a:r>
            <a:r>
              <a:rPr lang="en-US" sz="1100"/>
              <a:t>XXXXXXX</a:t>
            </a:r>
            <a:endParaRPr lang="en-US" dirty="0"/>
          </a:p>
          <a:p>
            <a:pPr>
              <a:lnSpc>
                <a:spcPct val="100000"/>
              </a:lnSpc>
            </a:pPr>
            <a:r>
              <a:rPr lang="en-US" dirty="0"/>
              <a:t>Month XX, 20XX</a:t>
            </a:r>
          </a:p>
        </p:txBody>
      </p:sp>
    </p:spTree>
    <p:extLst>
      <p:ext uri="{BB962C8B-B14F-4D97-AF65-F5344CB8AC3E}">
        <p14:creationId xmlns:p14="http://schemas.microsoft.com/office/powerpoint/2010/main" val="12072491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762000"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305549"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762000"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305549"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martArt Placeholder 10">
            <a:extLst>
              <a:ext uri="{FF2B5EF4-FFF2-40B4-BE49-F238E27FC236}">
                <a16:creationId xmlns:a16="http://schemas.microsoft.com/office/drawing/2014/main" id="{A5F023EF-42F8-7450-C2D2-4456AF3AFEFA}"/>
              </a:ext>
            </a:extLst>
          </p:cNvPr>
          <p:cNvSpPr>
            <a:spLocks noGrp="1"/>
          </p:cNvSpPr>
          <p:nvPr>
            <p:ph type="dgm" sz="quarter" idx="13" hasCustomPrompt="1"/>
          </p:nvPr>
        </p:nvSpPr>
        <p:spPr>
          <a:xfrm>
            <a:off x="761217"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2F7BBB3-13F6-C24A-3775-C94DA35B791C}"/>
              </a:ext>
            </a:extLst>
          </p:cNvPr>
          <p:cNvSpPr>
            <a:spLocks noGrp="1"/>
          </p:cNvSpPr>
          <p:nvPr>
            <p:ph type="dgm" sz="quarter" idx="15" hasCustomPrompt="1"/>
          </p:nvPr>
        </p:nvSpPr>
        <p:spPr>
          <a:xfrm>
            <a:off x="6305298"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6143B969-5C8E-F4C1-FAB1-63D4A8542BC5}"/>
              </a:ext>
            </a:extLst>
          </p:cNvPr>
          <p:cNvSpPr>
            <a:spLocks noGrp="1"/>
          </p:cNvSpPr>
          <p:nvPr>
            <p:ph type="dgm" sz="quarter" idx="25" hasCustomPrompt="1"/>
          </p:nvPr>
        </p:nvSpPr>
        <p:spPr>
          <a:xfrm>
            <a:off x="757534"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C75F470-E949-6910-333B-FABE223C0D5F}"/>
              </a:ext>
            </a:extLst>
          </p:cNvPr>
          <p:cNvSpPr>
            <a:spLocks noGrp="1"/>
          </p:cNvSpPr>
          <p:nvPr>
            <p:ph type="dgm" sz="quarter" idx="26" hasCustomPrompt="1"/>
          </p:nvPr>
        </p:nvSpPr>
        <p:spPr>
          <a:xfrm>
            <a:off x="6301615"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Text Placeholder 9">
            <a:extLst>
              <a:ext uri="{FF2B5EF4-FFF2-40B4-BE49-F238E27FC236}">
                <a16:creationId xmlns:a16="http://schemas.microsoft.com/office/drawing/2014/main" id="{FD2889E4-1AC3-9A96-6A4E-2409CF3B89F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752775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5083695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Blocks - Inverted">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186289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4419600"/>
            <a:ext cx="2565587" cy="450223"/>
          </a:xfrm>
          <a:noFill/>
        </p:spPr>
        <p:txBody>
          <a:bodyPr tIns="0" bIns="0"/>
          <a:lstStyle>
            <a:lvl1pPr marL="0" indent="0" algn="ctr">
              <a:buFont typeface="Arial" panose="020B0604020202020204" pitchFamily="34" charset="0"/>
              <a:buNone/>
              <a:defRPr sz="1200" b="1" cap="none" baseline="0"/>
            </a:lvl1pPr>
            <a:lvl2pPr marL="9525" indent="0" algn="ctr">
              <a:buNone/>
              <a:tabLst/>
              <a:defRPr sz="12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16888" y="2194851"/>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700772" y="2194851"/>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484656" y="2194851"/>
            <a:ext cx="2057400" cy="2057400"/>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268540" y="2194851"/>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0402254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3100"/>
            <a:ext cx="1869056"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2993486"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5224972"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456458"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9687945"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762528"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93751"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224974"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56197"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9">
            <a:extLst>
              <a:ext uri="{FF2B5EF4-FFF2-40B4-BE49-F238E27FC236}">
                <a16:creationId xmlns:a16="http://schemas.microsoft.com/office/drawing/2014/main" id="{2BF4015F-8A0B-613C-E61E-DE25061583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204909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762000"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964101"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66202"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68303"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3DA2F81D-4503-9469-E881-02EDD075175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689145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ChangeAspect="1"/>
          </p:cNvPicPr>
          <p:nvPr userDrawn="1"/>
        </p:nvPicPr>
        <p:blipFill>
          <a:blip r:embed="rId2"/>
          <a:srcRect b="30334"/>
          <a:stretch/>
        </p:blipFill>
        <p:spPr>
          <a:xfrm rot="10800000">
            <a:off x="0" y="-1"/>
            <a:ext cx="12192000" cy="1778003"/>
          </a:xfrm>
          <a:prstGeom prst="rect">
            <a:avLst/>
          </a:prstGeom>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a:xfrm>
            <a:off x="653845" y="634706"/>
            <a:ext cx="10903159" cy="508589"/>
          </a:xfrm>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a:extLst>
              <a:ext uri="{FF2B5EF4-FFF2-40B4-BE49-F238E27FC236}">
                <a16:creationId xmlns:a16="http://schemas.microsoft.com/office/drawing/2014/main" id="{AEABD3F1-5046-2DBD-0A2A-2690C9C5C22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9244418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Team Members">
    <p:spTree>
      <p:nvGrpSpPr>
        <p:cNvPr id="1" name=""/>
        <p:cNvGrpSpPr/>
        <p:nvPr/>
      </p:nvGrpSpPr>
      <p:grpSpPr>
        <a:xfrm>
          <a:off x="0" y="0"/>
          <a:ext cx="0" cy="0"/>
          <a:chOff x="0" y="0"/>
          <a:chExt cx="0" cy="0"/>
        </a:xfrm>
      </p:grpSpPr>
      <p:pic>
        <p:nvPicPr>
          <p:cNvPr id="4" name="Picture 3" descr="A close-up of a canyon&#10;&#10;Description automatically generated">
            <a:extLst>
              <a:ext uri="{FF2B5EF4-FFF2-40B4-BE49-F238E27FC236}">
                <a16:creationId xmlns:a16="http://schemas.microsoft.com/office/drawing/2014/main" id="{D685DE88-BFA3-38C7-6B49-005B9AD4DEE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12191999" cy="1790701"/>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730489" y="4528070"/>
            <a:ext cx="1868528" cy="51206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86053"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241617"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97181"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752745"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30489" y="2412706"/>
            <a:ext cx="1868528" cy="1868528"/>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6053" y="2412706"/>
            <a:ext cx="1868528" cy="1868528"/>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41617" y="2412706"/>
            <a:ext cx="1868528" cy="1868528"/>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7181" y="2412706"/>
            <a:ext cx="1868528" cy="1868528"/>
          </a:xfrm>
          <a:prstGeom prst="ellipse">
            <a:avLst/>
          </a:prstGeom>
        </p:spPr>
        <p:txBody>
          <a:body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52745" y="2412706"/>
            <a:ext cx="1868528" cy="1868528"/>
          </a:xfrm>
          <a:prstGeom prst="ellipse">
            <a:avLst/>
          </a:prstGeom>
        </p:spPr>
        <p:txBody>
          <a:bodyPr/>
          <a:lstStyle/>
          <a:p>
            <a:endParaRPr lang="en-US"/>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dirty="0"/>
          </a:p>
        </p:txBody>
      </p:sp>
      <p:sp>
        <p:nvSpPr>
          <p:cNvPr id="5" name="Title 4">
            <a:extLst>
              <a:ext uri="{FF2B5EF4-FFF2-40B4-BE49-F238E27FC236}">
                <a16:creationId xmlns:a16="http://schemas.microsoft.com/office/drawing/2014/main" id="{973BD276-9456-2759-805E-5ADFF032695B}"/>
              </a:ext>
            </a:extLst>
          </p:cNvPr>
          <p:cNvSpPr>
            <a:spLocks noGrp="1"/>
          </p:cNvSpPr>
          <p:nvPr>
            <p:ph type="title"/>
          </p:nvPr>
        </p:nvSpPr>
        <p:spPr>
          <a:xfrm>
            <a:off x="653845" y="634706"/>
            <a:ext cx="10903159" cy="508589"/>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879297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71"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32414"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306573"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33767"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4518560"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E76CC49-509D-EA61-92C6-19CCD2216D08}"/>
              </a:ext>
            </a:extLst>
          </p:cNvPr>
          <p:cNvSpPr>
            <a:spLocks noGrp="1"/>
          </p:cNvSpPr>
          <p:nvPr>
            <p:ph type="dgm" sz="quarter" idx="23" hasCustomPrompt="1"/>
          </p:nvPr>
        </p:nvSpPr>
        <p:spPr>
          <a:xfrm>
            <a:off x="8306573"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48955"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48955"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597700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41975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077275"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419751"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077275"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738149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a:stretch/>
        </p:blipFill>
        <p:spPr>
          <a:xfrm>
            <a:off x="0" y="5200656"/>
            <a:ext cx="12192000" cy="1670684"/>
          </a:xfrm>
          <a:prstGeom prst="rect">
            <a:avLst/>
          </a:prstGeom>
        </p:spPr>
      </p:pic>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471603"/>
            <a:ext cx="5605272"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83586" y="1471600"/>
            <a:ext cx="3178273" cy="2409832"/>
          </a:xfrm>
        </p:spPr>
        <p:txBody>
          <a:bodyPr vert="horz" lIns="91440" tIns="45720" rIns="91440" bIns="45720" rtlCol="0" anchor="ctr">
            <a:normAutofit/>
          </a:bodyPr>
          <a:lstStyle>
            <a:lvl1pPr>
              <a:defRPr lang="en-US" sz="3200" dirty="0"/>
            </a:lvl1pPr>
          </a:lstStyle>
          <a:p>
            <a:pPr lvl="0"/>
            <a:r>
              <a:rPr lang="en-US" dirty="0"/>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2" y="1969439"/>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2" y="2467281"/>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2" y="2965120"/>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2" y="3462962"/>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1917563"/>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2415402"/>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2913241"/>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3411080"/>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2855" y="6387093"/>
            <a:ext cx="1030123" cy="162883"/>
          </a:xfrm>
          <a:prstGeom prst="rect">
            <a:avLst/>
          </a:prstGeom>
        </p:spPr>
      </p:pic>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832772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49482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4324479"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70667"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154137"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7983795"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981345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60032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4429983"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6259641"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8089299"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991895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232128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2" name="SmartArt Placeholder 10">
            <a:extLst>
              <a:ext uri="{FF2B5EF4-FFF2-40B4-BE49-F238E27FC236}">
                <a16:creationId xmlns:a16="http://schemas.microsoft.com/office/drawing/2014/main" id="{4CE7627A-6962-5AB8-2E68-E49A08B29266}"/>
              </a:ext>
            </a:extLst>
          </p:cNvPr>
          <p:cNvSpPr>
            <a:spLocks noGrp="1"/>
          </p:cNvSpPr>
          <p:nvPr>
            <p:ph type="dgm" sz="quarter" idx="13" hasCustomPrompt="1"/>
          </p:nvPr>
        </p:nvSpPr>
        <p:spPr>
          <a:xfrm>
            <a:off x="762000"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3" name="SmartArt Placeholder 10">
            <a:extLst>
              <a:ext uri="{FF2B5EF4-FFF2-40B4-BE49-F238E27FC236}">
                <a16:creationId xmlns:a16="http://schemas.microsoft.com/office/drawing/2014/main" id="{BD183C8F-F063-41B1-6A1C-79EC668B2F37}"/>
              </a:ext>
            </a:extLst>
          </p:cNvPr>
          <p:cNvSpPr>
            <a:spLocks noGrp="1"/>
          </p:cNvSpPr>
          <p:nvPr>
            <p:ph type="dgm" sz="quarter" idx="15" hasCustomPrompt="1"/>
          </p:nvPr>
        </p:nvSpPr>
        <p:spPr>
          <a:xfrm>
            <a:off x="3533239"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4" name="SmartArt Placeholder 10">
            <a:extLst>
              <a:ext uri="{FF2B5EF4-FFF2-40B4-BE49-F238E27FC236}">
                <a16:creationId xmlns:a16="http://schemas.microsoft.com/office/drawing/2014/main" id="{7ACE702C-E363-7302-F6F6-5B2FCDFA0BDC}"/>
              </a:ext>
            </a:extLst>
          </p:cNvPr>
          <p:cNvSpPr>
            <a:spLocks noGrp="1"/>
          </p:cNvSpPr>
          <p:nvPr>
            <p:ph type="dgm" sz="quarter" idx="17" hasCustomPrompt="1"/>
          </p:nvPr>
        </p:nvSpPr>
        <p:spPr>
          <a:xfrm>
            <a:off x="6304478"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5" name="SmartArt Placeholder 10">
            <a:extLst>
              <a:ext uri="{FF2B5EF4-FFF2-40B4-BE49-F238E27FC236}">
                <a16:creationId xmlns:a16="http://schemas.microsoft.com/office/drawing/2014/main" id="{E55258F5-2199-AD6B-F9BC-05B80252861C}"/>
              </a:ext>
            </a:extLst>
          </p:cNvPr>
          <p:cNvSpPr>
            <a:spLocks noGrp="1"/>
          </p:cNvSpPr>
          <p:nvPr>
            <p:ph type="dgm" sz="quarter" idx="19" hasCustomPrompt="1"/>
          </p:nvPr>
        </p:nvSpPr>
        <p:spPr>
          <a:xfrm>
            <a:off x="9075717"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528"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3262"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996"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0" name="SmartArt Placeholder 10">
            <a:extLst>
              <a:ext uri="{FF2B5EF4-FFF2-40B4-BE49-F238E27FC236}">
                <a16:creationId xmlns:a16="http://schemas.microsoft.com/office/drawing/2014/main" id="{7EDA1811-FBD9-C331-9EC0-0041E0D16295}"/>
              </a:ext>
            </a:extLst>
          </p:cNvPr>
          <p:cNvSpPr>
            <a:spLocks noGrp="1"/>
          </p:cNvSpPr>
          <p:nvPr>
            <p:ph type="dgm" sz="quarter" idx="24" hasCustomPrompt="1"/>
          </p:nvPr>
        </p:nvSpPr>
        <p:spPr>
          <a:xfrm>
            <a:off x="762000"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1" name="SmartArt Placeholder 10">
            <a:extLst>
              <a:ext uri="{FF2B5EF4-FFF2-40B4-BE49-F238E27FC236}">
                <a16:creationId xmlns:a16="http://schemas.microsoft.com/office/drawing/2014/main" id="{783B08BA-8E43-92E2-2398-FB0C30A66DE2}"/>
              </a:ext>
            </a:extLst>
          </p:cNvPr>
          <p:cNvSpPr>
            <a:spLocks noGrp="1"/>
          </p:cNvSpPr>
          <p:nvPr>
            <p:ph type="dgm" sz="quarter" idx="25" hasCustomPrompt="1"/>
          </p:nvPr>
        </p:nvSpPr>
        <p:spPr>
          <a:xfrm>
            <a:off x="3533239"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2" name="SmartArt Placeholder 10">
            <a:extLst>
              <a:ext uri="{FF2B5EF4-FFF2-40B4-BE49-F238E27FC236}">
                <a16:creationId xmlns:a16="http://schemas.microsoft.com/office/drawing/2014/main" id="{ACB77040-5F9F-E1C0-7094-BC57AC601B86}"/>
              </a:ext>
            </a:extLst>
          </p:cNvPr>
          <p:cNvSpPr>
            <a:spLocks noGrp="1"/>
          </p:cNvSpPr>
          <p:nvPr>
            <p:ph type="dgm" sz="quarter" idx="26" hasCustomPrompt="1"/>
          </p:nvPr>
        </p:nvSpPr>
        <p:spPr>
          <a:xfrm>
            <a:off x="6304478"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3" name="SmartArt Placeholder 10">
            <a:extLst>
              <a:ext uri="{FF2B5EF4-FFF2-40B4-BE49-F238E27FC236}">
                <a16:creationId xmlns:a16="http://schemas.microsoft.com/office/drawing/2014/main" id="{9A0B362A-2F12-FA63-7B7D-362623724E1C}"/>
              </a:ext>
            </a:extLst>
          </p:cNvPr>
          <p:cNvSpPr>
            <a:spLocks noGrp="1"/>
          </p:cNvSpPr>
          <p:nvPr>
            <p:ph type="dgm" sz="quarter" idx="27" hasCustomPrompt="1"/>
          </p:nvPr>
        </p:nvSpPr>
        <p:spPr>
          <a:xfrm>
            <a:off x="9075717"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528"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3262"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996"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1505215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00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291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82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00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291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82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2035110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304315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85599"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504167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169483"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953367"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737251"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385599"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169483"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953367"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737251"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3540203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7" name="SmartArt Placeholder 10">
            <a:extLst>
              <a:ext uri="{FF2B5EF4-FFF2-40B4-BE49-F238E27FC236}">
                <a16:creationId xmlns:a16="http://schemas.microsoft.com/office/drawing/2014/main" id="{316D42F8-B7A4-1BA2-BAA1-8D8F5C630C3B}"/>
              </a:ext>
            </a:extLst>
          </p:cNvPr>
          <p:cNvSpPr>
            <a:spLocks noGrp="1"/>
          </p:cNvSpPr>
          <p:nvPr>
            <p:ph type="dgm" sz="quarter" idx="13" hasCustomPrompt="1"/>
          </p:nvPr>
        </p:nvSpPr>
        <p:spPr>
          <a:xfrm>
            <a:off x="761472"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3" name="SmartArt Placeholder 10">
            <a:extLst>
              <a:ext uri="{FF2B5EF4-FFF2-40B4-BE49-F238E27FC236}">
                <a16:creationId xmlns:a16="http://schemas.microsoft.com/office/drawing/2014/main" id="{18C4B279-A148-8D45-416C-7C516BE2AED3}"/>
              </a:ext>
            </a:extLst>
          </p:cNvPr>
          <p:cNvSpPr>
            <a:spLocks noGrp="1"/>
          </p:cNvSpPr>
          <p:nvPr>
            <p:ph type="dgm" sz="quarter" idx="15" hasCustomPrompt="1"/>
          </p:nvPr>
        </p:nvSpPr>
        <p:spPr>
          <a:xfrm>
            <a:off x="2993090"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8C1B28A2-585F-A43D-54CD-02287F4BED1F}"/>
              </a:ext>
            </a:extLst>
          </p:cNvPr>
          <p:cNvSpPr>
            <a:spLocks noGrp="1"/>
          </p:cNvSpPr>
          <p:nvPr>
            <p:ph type="dgm" sz="quarter" idx="17" hasCustomPrompt="1"/>
          </p:nvPr>
        </p:nvSpPr>
        <p:spPr>
          <a:xfrm>
            <a:off x="5224708"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A4C2C14-945B-913F-F8CB-E5454F141B0B}"/>
              </a:ext>
            </a:extLst>
          </p:cNvPr>
          <p:cNvSpPr>
            <a:spLocks noGrp="1"/>
          </p:cNvSpPr>
          <p:nvPr>
            <p:ph type="dgm" sz="quarter" idx="19" hasCustomPrompt="1"/>
          </p:nvPr>
        </p:nvSpPr>
        <p:spPr>
          <a:xfrm>
            <a:off x="7456326"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SmartArt Placeholder 10">
            <a:extLst>
              <a:ext uri="{FF2B5EF4-FFF2-40B4-BE49-F238E27FC236}">
                <a16:creationId xmlns:a16="http://schemas.microsoft.com/office/drawing/2014/main" id="{423BD8FC-33C8-AD58-005B-4E8CDA6F2D41}"/>
              </a:ext>
            </a:extLst>
          </p:cNvPr>
          <p:cNvSpPr>
            <a:spLocks noGrp="1"/>
          </p:cNvSpPr>
          <p:nvPr>
            <p:ph type="dgm" sz="quarter" idx="21" hasCustomPrompt="1"/>
          </p:nvPr>
        </p:nvSpPr>
        <p:spPr>
          <a:xfrm>
            <a:off x="9687945"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 name="SmartArt Placeholder 10">
            <a:extLst>
              <a:ext uri="{FF2B5EF4-FFF2-40B4-BE49-F238E27FC236}">
                <a16:creationId xmlns:a16="http://schemas.microsoft.com/office/drawing/2014/main" id="{14E3D19B-D821-2BBB-FB82-A2048DF860D3}"/>
              </a:ext>
            </a:extLst>
          </p:cNvPr>
          <p:cNvSpPr>
            <a:spLocks noGrp="1"/>
          </p:cNvSpPr>
          <p:nvPr>
            <p:ph type="dgm" sz="quarter" idx="27" hasCustomPrompt="1"/>
          </p:nvPr>
        </p:nvSpPr>
        <p:spPr>
          <a:xfrm>
            <a:off x="761472"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6" name="SmartArt Placeholder 10">
            <a:extLst>
              <a:ext uri="{FF2B5EF4-FFF2-40B4-BE49-F238E27FC236}">
                <a16:creationId xmlns:a16="http://schemas.microsoft.com/office/drawing/2014/main" id="{E2A44852-FD98-ACA1-F50A-740CF149AFC2}"/>
              </a:ext>
            </a:extLst>
          </p:cNvPr>
          <p:cNvSpPr>
            <a:spLocks noGrp="1"/>
          </p:cNvSpPr>
          <p:nvPr>
            <p:ph type="dgm" sz="quarter" idx="28" hasCustomPrompt="1"/>
          </p:nvPr>
        </p:nvSpPr>
        <p:spPr>
          <a:xfrm>
            <a:off x="2993090"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7CCFC413-D3A9-39F7-17C0-2E58C2CA35BB}"/>
              </a:ext>
            </a:extLst>
          </p:cNvPr>
          <p:cNvSpPr>
            <a:spLocks noGrp="1"/>
          </p:cNvSpPr>
          <p:nvPr>
            <p:ph type="dgm" sz="quarter" idx="29" hasCustomPrompt="1"/>
          </p:nvPr>
        </p:nvSpPr>
        <p:spPr>
          <a:xfrm>
            <a:off x="5224708"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SmartArt Placeholder 10">
            <a:extLst>
              <a:ext uri="{FF2B5EF4-FFF2-40B4-BE49-F238E27FC236}">
                <a16:creationId xmlns:a16="http://schemas.microsoft.com/office/drawing/2014/main" id="{6A918618-4F07-4612-8B8E-64DECCA04C2D}"/>
              </a:ext>
            </a:extLst>
          </p:cNvPr>
          <p:cNvSpPr>
            <a:spLocks noGrp="1"/>
          </p:cNvSpPr>
          <p:nvPr>
            <p:ph type="dgm" sz="quarter" idx="30" hasCustomPrompt="1"/>
          </p:nvPr>
        </p:nvSpPr>
        <p:spPr>
          <a:xfrm>
            <a:off x="7456326"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D6634CF8-31D6-8E9A-E594-DA3D6F07A83E}"/>
              </a:ext>
            </a:extLst>
          </p:cNvPr>
          <p:cNvSpPr>
            <a:spLocks noGrp="1"/>
          </p:cNvSpPr>
          <p:nvPr>
            <p:ph type="dgm" sz="quarter" idx="31" hasCustomPrompt="1"/>
          </p:nvPr>
        </p:nvSpPr>
        <p:spPr>
          <a:xfrm>
            <a:off x="9687945"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p:txBody>
          <a:bodyPr/>
          <a:lstStyle/>
          <a:p>
            <a:r>
              <a:rPr lang="en-US"/>
              <a:t>PLEASE REFER TO CONTENT DISCLOSURES AT THE END OF THIS PRESENTATION.</a:t>
            </a:r>
            <a:endParaRPr lang="en-US" dirty="0"/>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047989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8500155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0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2977595"/>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082791" y="1849899"/>
            <a:ext cx="1033272" cy="1033780"/>
          </a:xfrm>
          <a:prstGeom prst="ellipse">
            <a:avLst/>
          </a:prstGeom>
        </p:spPr>
        <p:txBody>
          <a:bodyPr/>
          <a:lstStyle>
            <a:lvl1pPr>
              <a:defRPr sz="16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4978606"/>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338355" y="1849899"/>
            <a:ext cx="1033272" cy="1033780"/>
          </a:xfrm>
          <a:prstGeom prst="ellipse">
            <a:avLst/>
          </a:prstGeom>
        </p:spPr>
        <p:txBody>
          <a:bodyPr/>
          <a:lstStyle>
            <a:lvl1pPr>
              <a:defRPr sz="16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593919" y="1849899"/>
            <a:ext cx="1033272" cy="1033780"/>
          </a:xfrm>
          <a:prstGeom prst="ellipse">
            <a:avLst/>
          </a:prstGeom>
        </p:spPr>
        <p:txBody>
          <a:bodyPr/>
          <a:lstStyle>
            <a:lvl1pPr>
              <a:defRPr sz="16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849483" y="1849899"/>
            <a:ext cx="1033272" cy="1033780"/>
          </a:xfrm>
          <a:prstGeom prst="ellipse">
            <a:avLst/>
          </a:prstGeom>
        </p:spPr>
        <p:txBody>
          <a:bodyPr/>
          <a:lstStyle>
            <a:lvl1pPr>
              <a:defRPr sz="1600" cap="none"/>
            </a:lvl1p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10105047" y="1849899"/>
            <a:ext cx="1033272" cy="1033780"/>
          </a:xfrm>
          <a:prstGeom prst="ellipse">
            <a:avLst/>
          </a:prstGeom>
        </p:spPr>
        <p:txBody>
          <a:bodyPr/>
          <a:lstStyle>
            <a:lvl1pPr>
              <a:defRPr sz="16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082791" y="3846848"/>
            <a:ext cx="1033272" cy="1033780"/>
          </a:xfrm>
          <a:prstGeom prst="ellipse">
            <a:avLst/>
          </a:prstGeom>
        </p:spPr>
        <p:txBody>
          <a:bodyPr/>
          <a:lstStyle>
            <a:lvl1pPr>
              <a:defRPr sz="16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338355" y="3846848"/>
            <a:ext cx="1033272" cy="1033780"/>
          </a:xfrm>
          <a:prstGeom prst="ellipse">
            <a:avLst/>
          </a:prstGeom>
        </p:spPr>
        <p:txBody>
          <a:bodyPr/>
          <a:lstStyle>
            <a:lvl1pPr>
              <a:defRPr sz="16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593919" y="3846848"/>
            <a:ext cx="1033272" cy="1033780"/>
          </a:xfrm>
          <a:prstGeom prst="ellipse">
            <a:avLst/>
          </a:prstGeom>
        </p:spPr>
        <p:txBody>
          <a:bodyPr/>
          <a:lstStyle>
            <a:lvl1pPr>
              <a:defRPr sz="16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849483" y="3846848"/>
            <a:ext cx="1033272" cy="1033780"/>
          </a:xfrm>
          <a:prstGeom prst="ellipse">
            <a:avLst/>
          </a:prstGeom>
        </p:spPr>
        <p:txBody>
          <a:bodyPr/>
          <a:lstStyle>
            <a:lvl1pPr>
              <a:defRPr sz="1600" cap="none"/>
            </a:lvl1pPr>
          </a:lstStyle>
          <a:p>
            <a:endParaRPr lang="en-US"/>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10105047" y="3846848"/>
            <a:ext cx="1033272" cy="1033780"/>
          </a:xfrm>
          <a:prstGeom prst="ellipse">
            <a:avLst/>
          </a:prstGeom>
        </p:spPr>
        <p:txBody>
          <a:bodyPr/>
          <a:lstStyle>
            <a:lvl1pPr>
              <a:defRPr sz="1600" cap="none"/>
            </a:lvl1pPr>
          </a:lstStyle>
          <a:p>
            <a:endParaRPr lang="en-US"/>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0616355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9" name="Text Placeholder 9">
            <a:extLst>
              <a:ext uri="{FF2B5EF4-FFF2-40B4-BE49-F238E27FC236}">
                <a16:creationId xmlns:a16="http://schemas.microsoft.com/office/drawing/2014/main" id="{AB5653AC-57B3-3265-9EA4-4EFC4F76D2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16825192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3" name="Title 3">
            <a:extLst>
              <a:ext uri="{FF2B5EF4-FFF2-40B4-BE49-F238E27FC236}">
                <a16:creationId xmlns:a16="http://schemas.microsoft.com/office/drawing/2014/main" id="{D23CC82D-37A0-28CB-9617-69550775E896}"/>
              </a:ext>
            </a:extLst>
          </p:cNvPr>
          <p:cNvSpPr txBox="1">
            <a:spLocks/>
          </p:cNvSpPr>
          <p:nvPr userDrawn="1"/>
        </p:nvSpPr>
        <p:spPr>
          <a:xfrm>
            <a:off x="650602" y="664578"/>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Strategies to Utilize Exemption</a:t>
            </a:r>
          </a:p>
        </p:txBody>
      </p:sp>
      <p:sp>
        <p:nvSpPr>
          <p:cNvPr id="10" name="Text Placeholder 31">
            <a:extLst>
              <a:ext uri="{FF2B5EF4-FFF2-40B4-BE49-F238E27FC236}">
                <a16:creationId xmlns:a16="http://schemas.microsoft.com/office/drawing/2014/main" id="{3FE8F453-8A57-DF55-0681-C5A1A6EB2FD9}"/>
              </a:ext>
            </a:extLst>
          </p:cNvPr>
          <p:cNvSpPr txBox="1">
            <a:spLocks/>
          </p:cNvSpPr>
          <p:nvPr userDrawn="1"/>
        </p:nvSpPr>
        <p:spPr>
          <a:xfrm>
            <a:off x="661921" y="5826058"/>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provided for educational purposes only. This information is not intended to provide, and should not be relied on for, tax, legal or investment advice.</a:t>
            </a:r>
            <a:br>
              <a:rPr lang="en-US"/>
            </a:br>
            <a:r>
              <a:rPr lang="en-US"/>
              <a:t>We encourage you consult your own tax, legal and investment experts to discuss your unique circumstances.</a:t>
            </a:r>
          </a:p>
        </p:txBody>
      </p:sp>
      <p:sp>
        <p:nvSpPr>
          <p:cNvPr id="11" name="Text Placeholder 5">
            <a:extLst>
              <a:ext uri="{FF2B5EF4-FFF2-40B4-BE49-F238E27FC236}">
                <a16:creationId xmlns:a16="http://schemas.microsoft.com/office/drawing/2014/main" id="{2F371C8C-68A5-F83D-C905-B13800935155}"/>
              </a:ext>
            </a:extLst>
          </p:cNvPr>
          <p:cNvSpPr txBox="1">
            <a:spLocks/>
          </p:cNvSpPr>
          <p:nvPr userDrawn="1"/>
        </p:nvSpPr>
        <p:spPr>
          <a:xfrm>
            <a:off x="650809" y="1258630"/>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Timeline for 2025</a:t>
            </a:r>
          </a:p>
        </p:txBody>
      </p:sp>
      <p:cxnSp>
        <p:nvCxnSpPr>
          <p:cNvPr id="25" name="Straight Connector 24">
            <a:extLst>
              <a:ext uri="{FF2B5EF4-FFF2-40B4-BE49-F238E27FC236}">
                <a16:creationId xmlns:a16="http://schemas.microsoft.com/office/drawing/2014/main" id="{69C7EE74-F985-8F79-E31D-0655087CE900}"/>
              </a:ext>
            </a:extLst>
          </p:cNvPr>
          <p:cNvCxnSpPr>
            <a:cxnSpLocks/>
          </p:cNvCxnSpPr>
          <p:nvPr userDrawn="1"/>
        </p:nvCxnSpPr>
        <p:spPr>
          <a:xfrm>
            <a:off x="621652" y="3001661"/>
            <a:ext cx="1095750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36A6A3-4598-2E85-45D7-842E8F96D6F6}"/>
              </a:ext>
            </a:extLst>
          </p:cNvPr>
          <p:cNvCxnSpPr>
            <a:cxnSpLocks/>
          </p:cNvCxnSpPr>
          <p:nvPr userDrawn="1"/>
        </p:nvCxnSpPr>
        <p:spPr>
          <a:xfrm>
            <a:off x="1027181" y="2669967"/>
            <a:ext cx="0" cy="331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3415597-7F51-1A47-15CE-378BA2F0559C}"/>
              </a:ext>
            </a:extLst>
          </p:cNvPr>
          <p:cNvSpPr txBox="1"/>
          <p:nvPr userDrawn="1"/>
        </p:nvSpPr>
        <p:spPr>
          <a:xfrm>
            <a:off x="665286" y="2162297"/>
            <a:ext cx="723788" cy="338554"/>
          </a:xfrm>
          <a:prstGeom prst="rect">
            <a:avLst/>
          </a:prstGeom>
          <a:noFill/>
        </p:spPr>
        <p:txBody>
          <a:bodyPr wrap="none" rtlCol="0">
            <a:spAutoFit/>
          </a:bodyPr>
          <a:lstStyle/>
          <a:p>
            <a:pPr algn="ctr"/>
            <a:r>
              <a:rPr lang="en-US" sz="1600" b="1" dirty="0"/>
              <a:t>Today</a:t>
            </a:r>
          </a:p>
        </p:txBody>
      </p:sp>
      <p:cxnSp>
        <p:nvCxnSpPr>
          <p:cNvPr id="28" name="Straight Connector 27">
            <a:extLst>
              <a:ext uri="{FF2B5EF4-FFF2-40B4-BE49-F238E27FC236}">
                <a16:creationId xmlns:a16="http://schemas.microsoft.com/office/drawing/2014/main" id="{D11438C8-80B5-CE12-5791-6DFF718AE4DB}"/>
              </a:ext>
            </a:extLst>
          </p:cNvPr>
          <p:cNvCxnSpPr>
            <a:cxnSpLocks/>
          </p:cNvCxnSpPr>
          <p:nvPr userDrawn="1"/>
        </p:nvCxnSpPr>
        <p:spPr>
          <a:xfrm>
            <a:off x="4743790" y="2669967"/>
            <a:ext cx="0" cy="331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3112B5-FE3D-6BC0-CC6A-12475C01DEC0}"/>
              </a:ext>
            </a:extLst>
          </p:cNvPr>
          <p:cNvSpPr txBox="1"/>
          <p:nvPr userDrawn="1"/>
        </p:nvSpPr>
        <p:spPr>
          <a:xfrm>
            <a:off x="8026961" y="2146908"/>
            <a:ext cx="1351652" cy="369332"/>
          </a:xfrm>
          <a:prstGeom prst="rect">
            <a:avLst/>
          </a:prstGeom>
          <a:noFill/>
        </p:spPr>
        <p:txBody>
          <a:bodyPr wrap="none" rtlCol="0">
            <a:spAutoFit/>
          </a:bodyPr>
          <a:lstStyle/>
          <a:p>
            <a:pPr algn="ctr"/>
            <a:r>
              <a:rPr lang="en-US" b="1" dirty="0"/>
              <a:t>12/31/2025</a:t>
            </a:r>
          </a:p>
        </p:txBody>
      </p:sp>
      <p:cxnSp>
        <p:nvCxnSpPr>
          <p:cNvPr id="30" name="Straight Connector 29">
            <a:extLst>
              <a:ext uri="{FF2B5EF4-FFF2-40B4-BE49-F238E27FC236}">
                <a16:creationId xmlns:a16="http://schemas.microsoft.com/office/drawing/2014/main" id="{8B3DA124-89CD-6745-0573-A27AC849AE24}"/>
              </a:ext>
            </a:extLst>
          </p:cNvPr>
          <p:cNvCxnSpPr>
            <a:cxnSpLocks/>
          </p:cNvCxnSpPr>
          <p:nvPr userDrawn="1"/>
        </p:nvCxnSpPr>
        <p:spPr>
          <a:xfrm>
            <a:off x="8702787" y="2669967"/>
            <a:ext cx="0" cy="331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5CAD897-34BD-64C5-F6FE-204C3474A15C}"/>
              </a:ext>
            </a:extLst>
          </p:cNvPr>
          <p:cNvSpPr txBox="1"/>
          <p:nvPr userDrawn="1"/>
        </p:nvSpPr>
        <p:spPr>
          <a:xfrm>
            <a:off x="4067964" y="2146908"/>
            <a:ext cx="1228221" cy="369332"/>
          </a:xfrm>
          <a:prstGeom prst="rect">
            <a:avLst/>
          </a:prstGeom>
          <a:noFill/>
        </p:spPr>
        <p:txBody>
          <a:bodyPr wrap="none" rtlCol="0">
            <a:spAutoFit/>
          </a:bodyPr>
          <a:lstStyle/>
          <a:p>
            <a:r>
              <a:rPr lang="en-US" b="1" dirty="0"/>
              <a:t>6/30/2025</a:t>
            </a:r>
          </a:p>
        </p:txBody>
      </p:sp>
      <p:sp>
        <p:nvSpPr>
          <p:cNvPr id="33" name="Right Brace 32">
            <a:extLst>
              <a:ext uri="{FF2B5EF4-FFF2-40B4-BE49-F238E27FC236}">
                <a16:creationId xmlns:a16="http://schemas.microsoft.com/office/drawing/2014/main" id="{DF489B99-01CE-F533-9F77-0F240DF7E1D5}"/>
              </a:ext>
            </a:extLst>
          </p:cNvPr>
          <p:cNvSpPr/>
          <p:nvPr userDrawn="1"/>
        </p:nvSpPr>
        <p:spPr>
          <a:xfrm rot="5400000">
            <a:off x="2760972" y="1978768"/>
            <a:ext cx="248050" cy="2985113"/>
          </a:xfrm>
          <a:prstGeom prst="righ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44DF33E3-7D2D-2AF4-0F9D-4EB914774CF8}"/>
              </a:ext>
            </a:extLst>
          </p:cNvPr>
          <p:cNvSpPr txBox="1"/>
          <p:nvPr userDrawn="1"/>
        </p:nvSpPr>
        <p:spPr>
          <a:xfrm>
            <a:off x="1611531" y="3792325"/>
            <a:ext cx="2363917" cy="1077218"/>
          </a:xfrm>
          <a:prstGeom prst="rect">
            <a:avLst/>
          </a:prstGeom>
          <a:noFill/>
        </p:spPr>
        <p:txBody>
          <a:bodyPr wrap="none" rtlCol="0">
            <a:spAutoFit/>
          </a:bodyPr>
          <a:lstStyle/>
          <a:p>
            <a:pPr marL="146304" indent="-146304">
              <a:buFont typeface="Wingdings" pitchFamily="2" charset="2"/>
              <a:buChar char="§"/>
            </a:pPr>
            <a:r>
              <a:rPr lang="en-US" sz="1600" dirty="0"/>
              <a:t>Understand the Sunset</a:t>
            </a:r>
          </a:p>
          <a:p>
            <a:pPr marL="146304" indent="-146304">
              <a:buFont typeface="Wingdings" pitchFamily="2" charset="2"/>
              <a:buChar char="§"/>
            </a:pPr>
            <a:r>
              <a:rPr lang="en-US" sz="1600" dirty="0"/>
              <a:t>Integrate Planning</a:t>
            </a:r>
          </a:p>
          <a:p>
            <a:pPr marL="146304" indent="-146304">
              <a:buFont typeface="Wingdings" pitchFamily="2" charset="2"/>
              <a:buChar char="§"/>
            </a:pPr>
            <a:r>
              <a:rPr lang="en-US" sz="1600" dirty="0"/>
              <a:t>Design a Strategy</a:t>
            </a:r>
          </a:p>
          <a:p>
            <a:pPr marL="146304" indent="-146304">
              <a:buFont typeface="Wingdings" pitchFamily="2" charset="2"/>
              <a:buChar char="§"/>
            </a:pPr>
            <a:r>
              <a:rPr lang="en-US" sz="1600" dirty="0"/>
              <a:t>Draft Documents</a:t>
            </a:r>
          </a:p>
        </p:txBody>
      </p:sp>
      <p:sp>
        <p:nvSpPr>
          <p:cNvPr id="35" name="Right Brace 34">
            <a:extLst>
              <a:ext uri="{FF2B5EF4-FFF2-40B4-BE49-F238E27FC236}">
                <a16:creationId xmlns:a16="http://schemas.microsoft.com/office/drawing/2014/main" id="{E56C1FA2-3DE0-378B-97CE-2AE91E963229}"/>
              </a:ext>
            </a:extLst>
          </p:cNvPr>
          <p:cNvSpPr/>
          <p:nvPr userDrawn="1"/>
        </p:nvSpPr>
        <p:spPr>
          <a:xfrm rot="5400000">
            <a:off x="6623141" y="1978768"/>
            <a:ext cx="248050" cy="2985113"/>
          </a:xfrm>
          <a:prstGeom prst="righ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FC8FDCC1-5110-0ED6-E6C1-704BA9825F39}"/>
              </a:ext>
            </a:extLst>
          </p:cNvPr>
          <p:cNvSpPr txBox="1"/>
          <p:nvPr userDrawn="1"/>
        </p:nvSpPr>
        <p:spPr>
          <a:xfrm>
            <a:off x="5632021" y="3821917"/>
            <a:ext cx="2187715" cy="830997"/>
          </a:xfrm>
          <a:prstGeom prst="rect">
            <a:avLst/>
          </a:prstGeom>
          <a:noFill/>
        </p:spPr>
        <p:txBody>
          <a:bodyPr wrap="none" rtlCol="0">
            <a:spAutoFit/>
          </a:bodyPr>
          <a:lstStyle/>
          <a:p>
            <a:pPr marL="146304" indent="-146304">
              <a:buFont typeface="Wingdings" pitchFamily="2" charset="2"/>
              <a:buChar char="§"/>
            </a:pPr>
            <a:r>
              <a:rPr lang="en-US" sz="1600" dirty="0"/>
              <a:t>Valuations, if needed</a:t>
            </a:r>
          </a:p>
          <a:p>
            <a:pPr marL="146304" indent="-146304">
              <a:buFont typeface="Wingdings" pitchFamily="2" charset="2"/>
              <a:buChar char="§"/>
            </a:pPr>
            <a:r>
              <a:rPr lang="en-US" sz="1600" dirty="0"/>
              <a:t>Execute Documents</a:t>
            </a:r>
          </a:p>
          <a:p>
            <a:pPr marL="146304" indent="-146304">
              <a:buFont typeface="Wingdings" pitchFamily="2" charset="2"/>
              <a:buChar char="§"/>
            </a:pPr>
            <a:r>
              <a:rPr lang="en-US" sz="1600" dirty="0"/>
              <a:t>Implement Strategy</a:t>
            </a:r>
          </a:p>
        </p:txBody>
      </p:sp>
      <p:sp>
        <p:nvSpPr>
          <p:cNvPr id="37" name="Right Brace 36">
            <a:extLst>
              <a:ext uri="{FF2B5EF4-FFF2-40B4-BE49-F238E27FC236}">
                <a16:creationId xmlns:a16="http://schemas.microsoft.com/office/drawing/2014/main" id="{9D415E2B-444E-E84A-0442-E6E0950BBABB}"/>
              </a:ext>
            </a:extLst>
          </p:cNvPr>
          <p:cNvSpPr/>
          <p:nvPr userDrawn="1"/>
        </p:nvSpPr>
        <p:spPr>
          <a:xfrm rot="5400000">
            <a:off x="9833497" y="2271278"/>
            <a:ext cx="248050" cy="2340910"/>
          </a:xfrm>
          <a:prstGeom prst="righ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4015956F-1346-0ACA-0743-D41F9282CFCC}"/>
              </a:ext>
            </a:extLst>
          </p:cNvPr>
          <p:cNvSpPr txBox="1"/>
          <p:nvPr userDrawn="1"/>
        </p:nvSpPr>
        <p:spPr>
          <a:xfrm>
            <a:off x="8858784" y="3852111"/>
            <a:ext cx="2412628" cy="830997"/>
          </a:xfrm>
          <a:prstGeom prst="rect">
            <a:avLst/>
          </a:prstGeom>
          <a:noFill/>
        </p:spPr>
        <p:txBody>
          <a:bodyPr wrap="square" rtlCol="0">
            <a:spAutoFit/>
          </a:bodyPr>
          <a:lstStyle/>
          <a:p>
            <a:pPr marL="146304" indent="-146304">
              <a:buFont typeface="Wingdings" pitchFamily="2" charset="2"/>
              <a:buChar char="§"/>
            </a:pPr>
            <a:r>
              <a:rPr lang="en-US" sz="1600" dirty="0"/>
              <a:t>Sunset</a:t>
            </a:r>
          </a:p>
          <a:p>
            <a:pPr marL="146304" indent="-146304">
              <a:buFont typeface="Wingdings" pitchFamily="2" charset="2"/>
              <a:buChar char="§"/>
            </a:pPr>
            <a:r>
              <a:rPr lang="en-US" sz="1600" dirty="0"/>
              <a:t>Report Transaction</a:t>
            </a:r>
          </a:p>
          <a:p>
            <a:pPr marL="146304" indent="-146304">
              <a:buFont typeface="Wingdings" pitchFamily="2" charset="2"/>
              <a:buChar char="§"/>
            </a:pPr>
            <a:r>
              <a:rPr lang="en-US" sz="1600" dirty="0"/>
              <a:t>Ongoing Counseling </a:t>
            </a:r>
          </a:p>
        </p:txBody>
      </p:sp>
      <p:sp>
        <p:nvSpPr>
          <p:cNvPr id="39" name="Oval 38">
            <a:extLst>
              <a:ext uri="{FF2B5EF4-FFF2-40B4-BE49-F238E27FC236}">
                <a16:creationId xmlns:a16="http://schemas.microsoft.com/office/drawing/2014/main" id="{4E933FA5-E3C8-B963-88A9-24489EE4CA15}"/>
              </a:ext>
            </a:extLst>
          </p:cNvPr>
          <p:cNvSpPr/>
          <p:nvPr userDrawn="1"/>
        </p:nvSpPr>
        <p:spPr>
          <a:xfrm>
            <a:off x="981460" y="2594174"/>
            <a:ext cx="91440" cy="9144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ECC9CD8-686D-E0F0-5068-DDF19CDD2D98}"/>
              </a:ext>
            </a:extLst>
          </p:cNvPr>
          <p:cNvSpPr/>
          <p:nvPr userDrawn="1"/>
        </p:nvSpPr>
        <p:spPr>
          <a:xfrm>
            <a:off x="4700392" y="2594174"/>
            <a:ext cx="91440" cy="9144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334EA51-C35B-0C35-6A7E-6D10EEDB953D}"/>
              </a:ext>
            </a:extLst>
          </p:cNvPr>
          <p:cNvSpPr/>
          <p:nvPr userDrawn="1"/>
        </p:nvSpPr>
        <p:spPr>
          <a:xfrm>
            <a:off x="8657067" y="2594174"/>
            <a:ext cx="91440" cy="9144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4087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3" name="Title 3">
            <a:extLst>
              <a:ext uri="{FF2B5EF4-FFF2-40B4-BE49-F238E27FC236}">
                <a16:creationId xmlns:a16="http://schemas.microsoft.com/office/drawing/2014/main" id="{6D44A89E-C397-8C49-E6E3-78086F27B345}"/>
              </a:ext>
            </a:extLst>
          </p:cNvPr>
          <p:cNvSpPr txBox="1">
            <a:spLocks/>
          </p:cNvSpPr>
          <p:nvPr userDrawn="1"/>
        </p:nvSpPr>
        <p:spPr>
          <a:xfrm>
            <a:off x="650602" y="664576"/>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Strategies to Utilize Exemption</a:t>
            </a:r>
          </a:p>
        </p:txBody>
      </p:sp>
      <p:sp>
        <p:nvSpPr>
          <p:cNvPr id="4" name="Text Placeholder 4">
            <a:extLst>
              <a:ext uri="{FF2B5EF4-FFF2-40B4-BE49-F238E27FC236}">
                <a16:creationId xmlns:a16="http://schemas.microsoft.com/office/drawing/2014/main" id="{41671ACF-668F-AFD8-3A5A-FBE312B15DA6}"/>
              </a:ext>
            </a:extLst>
          </p:cNvPr>
          <p:cNvSpPr txBox="1">
            <a:spLocks/>
          </p:cNvSpPr>
          <p:nvPr userDrawn="1"/>
        </p:nvSpPr>
        <p:spPr>
          <a:xfrm>
            <a:off x="661921" y="5826056"/>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provided for educational purposes only. This information is not intended to provide, and should not be relied on for, tax, legal or investment advice.</a:t>
            </a:r>
            <a:br>
              <a:rPr lang="en-US"/>
            </a:br>
            <a:r>
              <a:rPr lang="en-US"/>
              <a:t>We encourage you consult your own tax, legal and investment experts to discuss your unique circumstances.</a:t>
            </a:r>
          </a:p>
        </p:txBody>
      </p:sp>
      <p:grpSp>
        <p:nvGrpSpPr>
          <p:cNvPr id="5" name="Group 4">
            <a:extLst>
              <a:ext uri="{FF2B5EF4-FFF2-40B4-BE49-F238E27FC236}">
                <a16:creationId xmlns:a16="http://schemas.microsoft.com/office/drawing/2014/main" id="{6EE78289-C1D6-A7A1-15A6-1899FD6B8391}"/>
              </a:ext>
            </a:extLst>
          </p:cNvPr>
          <p:cNvGrpSpPr/>
          <p:nvPr userDrawn="1"/>
        </p:nvGrpSpPr>
        <p:grpSpPr>
          <a:xfrm>
            <a:off x="758758" y="1787456"/>
            <a:ext cx="10820400" cy="3810000"/>
            <a:chOff x="653845" y="1546702"/>
            <a:chExt cx="10891837" cy="3989120"/>
          </a:xfrm>
        </p:grpSpPr>
        <p:grpSp>
          <p:nvGrpSpPr>
            <p:cNvPr id="10" name="Group 9">
              <a:extLst>
                <a:ext uri="{FF2B5EF4-FFF2-40B4-BE49-F238E27FC236}">
                  <a16:creationId xmlns:a16="http://schemas.microsoft.com/office/drawing/2014/main" id="{7EA561AA-1DFA-D019-7918-DDAA3C3FE4A8}"/>
                </a:ext>
              </a:extLst>
            </p:cNvPr>
            <p:cNvGrpSpPr/>
            <p:nvPr/>
          </p:nvGrpSpPr>
          <p:grpSpPr>
            <a:xfrm>
              <a:off x="1387568" y="1824455"/>
              <a:ext cx="3677841" cy="574869"/>
              <a:chOff x="1387568" y="2141955"/>
              <a:chExt cx="3677841" cy="574869"/>
            </a:xfrm>
          </p:grpSpPr>
          <p:cxnSp>
            <p:nvCxnSpPr>
              <p:cNvPr id="65" name="Straight Arrow Connector 12">
                <a:extLst>
                  <a:ext uri="{FF2B5EF4-FFF2-40B4-BE49-F238E27FC236}">
                    <a16:creationId xmlns:a16="http://schemas.microsoft.com/office/drawing/2014/main" id="{839CCA4A-C5A5-72A0-444C-1EB58E685821}"/>
                  </a:ext>
                </a:extLst>
              </p:cNvPr>
              <p:cNvCxnSpPr>
                <a:cxnSpLocks/>
              </p:cNvCxnSpPr>
              <p:nvPr/>
            </p:nvCxnSpPr>
            <p:spPr>
              <a:xfrm rot="10800000" flipV="1">
                <a:off x="1387568" y="2141955"/>
                <a:ext cx="3677840" cy="56874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19">
                <a:extLst>
                  <a:ext uri="{FF2B5EF4-FFF2-40B4-BE49-F238E27FC236}">
                    <a16:creationId xmlns:a16="http://schemas.microsoft.com/office/drawing/2014/main" id="{3470AA47-F285-0791-EC5A-13513FC635FA}"/>
                  </a:ext>
                </a:extLst>
              </p:cNvPr>
              <p:cNvCxnSpPr>
                <a:cxnSpLocks/>
              </p:cNvCxnSpPr>
              <p:nvPr/>
            </p:nvCxnSpPr>
            <p:spPr>
              <a:xfrm rot="10800000" flipV="1">
                <a:off x="3037554" y="2141955"/>
                <a:ext cx="2027855" cy="57486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21">
                <a:extLst>
                  <a:ext uri="{FF2B5EF4-FFF2-40B4-BE49-F238E27FC236}">
                    <a16:creationId xmlns:a16="http://schemas.microsoft.com/office/drawing/2014/main" id="{7EAC3D9A-CF8F-339A-0F93-5C2179E02935}"/>
                  </a:ext>
                </a:extLst>
              </p:cNvPr>
              <p:cNvCxnSpPr>
                <a:cxnSpLocks/>
              </p:cNvCxnSpPr>
              <p:nvPr/>
            </p:nvCxnSpPr>
            <p:spPr>
              <a:xfrm rot="10800000" flipV="1">
                <a:off x="4711800" y="2141955"/>
                <a:ext cx="353609" cy="57486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11" name="Rounded Rectangle 4">
              <a:extLst>
                <a:ext uri="{FF2B5EF4-FFF2-40B4-BE49-F238E27FC236}">
                  <a16:creationId xmlns:a16="http://schemas.microsoft.com/office/drawing/2014/main" id="{4CA66F89-8BB4-9EFD-70F4-471F31702B04}"/>
                </a:ext>
              </a:extLst>
            </p:cNvPr>
            <p:cNvSpPr>
              <a:spLocks/>
            </p:cNvSpPr>
            <p:nvPr/>
          </p:nvSpPr>
          <p:spPr>
            <a:xfrm>
              <a:off x="653845" y="2478654"/>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rgbClr val="142132"/>
                  </a:solidFill>
                  <a:latin typeface="Aptos" panose="020B0004020202020204" pitchFamily="34" charset="0"/>
                </a:rPr>
                <a:t>GRATs</a:t>
              </a:r>
            </a:p>
          </p:txBody>
        </p:sp>
        <p:sp>
          <p:nvSpPr>
            <p:cNvPr id="12" name="Rectangle 11">
              <a:extLst>
                <a:ext uri="{FF2B5EF4-FFF2-40B4-BE49-F238E27FC236}">
                  <a16:creationId xmlns:a16="http://schemas.microsoft.com/office/drawing/2014/main" id="{E4CCEBBE-BF8F-D183-04CE-97036534959A}"/>
                </a:ext>
              </a:extLst>
            </p:cNvPr>
            <p:cNvSpPr>
              <a:spLocks/>
            </p:cNvSpPr>
            <p:nvPr/>
          </p:nvSpPr>
          <p:spPr>
            <a:xfrm>
              <a:off x="2303830" y="2484774"/>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Gifts</a:t>
              </a:r>
            </a:p>
          </p:txBody>
        </p:sp>
        <p:sp>
          <p:nvSpPr>
            <p:cNvPr id="42" name="Rectangle 41">
              <a:extLst>
                <a:ext uri="{FF2B5EF4-FFF2-40B4-BE49-F238E27FC236}">
                  <a16:creationId xmlns:a16="http://schemas.microsoft.com/office/drawing/2014/main" id="{A1A932FA-F433-F0A1-47BB-70F468A13B2C}"/>
                </a:ext>
              </a:extLst>
            </p:cNvPr>
            <p:cNvSpPr>
              <a:spLocks/>
            </p:cNvSpPr>
            <p:nvPr/>
          </p:nvSpPr>
          <p:spPr>
            <a:xfrm>
              <a:off x="10078236" y="2478009"/>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Joint Purchases</a:t>
              </a:r>
            </a:p>
          </p:txBody>
        </p:sp>
        <p:sp>
          <p:nvSpPr>
            <p:cNvPr id="43" name="Rectangle 42">
              <a:extLst>
                <a:ext uri="{FF2B5EF4-FFF2-40B4-BE49-F238E27FC236}">
                  <a16:creationId xmlns:a16="http://schemas.microsoft.com/office/drawing/2014/main" id="{8A8D05CF-82B5-CDAB-E0DB-3714B4C00C6A}"/>
                </a:ext>
              </a:extLst>
            </p:cNvPr>
            <p:cNvSpPr>
              <a:spLocks/>
            </p:cNvSpPr>
            <p:nvPr/>
          </p:nvSpPr>
          <p:spPr>
            <a:xfrm>
              <a:off x="8396834" y="2483373"/>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Swap Assets</a:t>
              </a:r>
            </a:p>
          </p:txBody>
        </p:sp>
        <p:sp>
          <p:nvSpPr>
            <p:cNvPr id="44" name="Rounded Rectangle 11">
              <a:extLst>
                <a:ext uri="{FF2B5EF4-FFF2-40B4-BE49-F238E27FC236}">
                  <a16:creationId xmlns:a16="http://schemas.microsoft.com/office/drawing/2014/main" id="{105D9726-8391-A8BD-0FA8-CCF8F752EC7E}"/>
                </a:ext>
              </a:extLst>
            </p:cNvPr>
            <p:cNvSpPr>
              <a:spLocks/>
            </p:cNvSpPr>
            <p:nvPr/>
          </p:nvSpPr>
          <p:spPr>
            <a:xfrm>
              <a:off x="5065408" y="1546702"/>
              <a:ext cx="1923990"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effectLst/>
                  <a:latin typeface="Aptos" panose="020B0004020202020204" pitchFamily="34" charset="0"/>
                </a:rPr>
                <a:t>Grantor </a:t>
              </a:r>
            </a:p>
          </p:txBody>
        </p:sp>
        <p:sp>
          <p:nvSpPr>
            <p:cNvPr id="45" name="Rounded Rectangle 10">
              <a:extLst>
                <a:ext uri="{FF2B5EF4-FFF2-40B4-BE49-F238E27FC236}">
                  <a16:creationId xmlns:a16="http://schemas.microsoft.com/office/drawing/2014/main" id="{96EA1466-159D-9B2F-E46C-B8848E52518E}"/>
                </a:ext>
              </a:extLst>
            </p:cNvPr>
            <p:cNvSpPr/>
            <p:nvPr/>
          </p:nvSpPr>
          <p:spPr>
            <a:xfrm>
              <a:off x="3943662" y="5001446"/>
              <a:ext cx="4167482"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600" b="1" dirty="0">
                  <a:solidFill>
                    <a:schemeClr val="tx1"/>
                  </a:solidFill>
                  <a:latin typeface="Aptos" panose="020B0004020202020204" pitchFamily="34" charset="0"/>
                </a:rPr>
                <a:t>Children &amp; Grandchildren</a:t>
              </a:r>
            </a:p>
          </p:txBody>
        </p:sp>
        <p:sp>
          <p:nvSpPr>
            <p:cNvPr id="46" name="Rounded Rectangle 9">
              <a:extLst>
                <a:ext uri="{FF2B5EF4-FFF2-40B4-BE49-F238E27FC236}">
                  <a16:creationId xmlns:a16="http://schemas.microsoft.com/office/drawing/2014/main" id="{3795EE61-FAFF-9903-8009-B47A9C31DE5E}"/>
                </a:ext>
              </a:extLst>
            </p:cNvPr>
            <p:cNvSpPr>
              <a:spLocks/>
            </p:cNvSpPr>
            <p:nvPr/>
          </p:nvSpPr>
          <p:spPr>
            <a:xfrm>
              <a:off x="5048150" y="3277439"/>
              <a:ext cx="195850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GST or SLAT</a:t>
              </a:r>
            </a:p>
            <a:p>
              <a:pPr algn="ctr">
                <a:defRPr/>
              </a:pPr>
              <a:r>
                <a:rPr lang="en-US" sz="1400" b="1" dirty="0">
                  <a:solidFill>
                    <a:schemeClr val="tx1"/>
                  </a:solidFill>
                  <a:latin typeface="Aptos" panose="020B0004020202020204" pitchFamily="34" charset="0"/>
                </a:rPr>
                <a:t>Trust</a:t>
              </a:r>
              <a:endParaRPr lang="en-US" sz="1100" b="1" dirty="0">
                <a:solidFill>
                  <a:schemeClr val="tx1"/>
                </a:solidFill>
                <a:latin typeface="Aptos" panose="020B0004020202020204" pitchFamily="34" charset="0"/>
              </a:endParaRPr>
            </a:p>
          </p:txBody>
        </p:sp>
        <p:grpSp>
          <p:nvGrpSpPr>
            <p:cNvPr id="47" name="Group 46">
              <a:extLst>
                <a:ext uri="{FF2B5EF4-FFF2-40B4-BE49-F238E27FC236}">
                  <a16:creationId xmlns:a16="http://schemas.microsoft.com/office/drawing/2014/main" id="{7858257A-4FED-CE0A-1BFD-CC2B5642FB70}"/>
                </a:ext>
              </a:extLst>
            </p:cNvPr>
            <p:cNvGrpSpPr/>
            <p:nvPr/>
          </p:nvGrpSpPr>
          <p:grpSpPr>
            <a:xfrm>
              <a:off x="6989398" y="1824456"/>
              <a:ext cx="3822561" cy="573468"/>
              <a:chOff x="6989398" y="2141956"/>
              <a:chExt cx="3822561" cy="573468"/>
            </a:xfrm>
          </p:grpSpPr>
          <p:cxnSp>
            <p:nvCxnSpPr>
              <p:cNvPr id="62" name="Straight Arrow Connector 18">
                <a:extLst>
                  <a:ext uri="{FF2B5EF4-FFF2-40B4-BE49-F238E27FC236}">
                    <a16:creationId xmlns:a16="http://schemas.microsoft.com/office/drawing/2014/main" id="{0BC23566-B977-28C4-75E1-762C35A1D344}"/>
                  </a:ext>
                </a:extLst>
              </p:cNvPr>
              <p:cNvCxnSpPr>
                <a:cxnSpLocks/>
              </p:cNvCxnSpPr>
              <p:nvPr/>
            </p:nvCxnSpPr>
            <p:spPr>
              <a:xfrm>
                <a:off x="6989398" y="2141956"/>
                <a:ext cx="3822561" cy="568104"/>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20">
                <a:extLst>
                  <a:ext uri="{FF2B5EF4-FFF2-40B4-BE49-F238E27FC236}">
                    <a16:creationId xmlns:a16="http://schemas.microsoft.com/office/drawing/2014/main" id="{55855127-9CC6-265E-E0A6-032F50E9A99C}"/>
                  </a:ext>
                </a:extLst>
              </p:cNvPr>
              <p:cNvCxnSpPr>
                <a:cxnSpLocks/>
              </p:cNvCxnSpPr>
              <p:nvPr/>
            </p:nvCxnSpPr>
            <p:spPr>
              <a:xfrm>
                <a:off x="6989398" y="2141956"/>
                <a:ext cx="2141159" cy="573468"/>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22">
                <a:extLst>
                  <a:ext uri="{FF2B5EF4-FFF2-40B4-BE49-F238E27FC236}">
                    <a16:creationId xmlns:a16="http://schemas.microsoft.com/office/drawing/2014/main" id="{BCEC16B9-5264-E256-92CE-FE46DB712052}"/>
                  </a:ext>
                </a:extLst>
              </p:cNvPr>
              <p:cNvCxnSpPr>
                <a:cxnSpLocks/>
              </p:cNvCxnSpPr>
              <p:nvPr/>
            </p:nvCxnSpPr>
            <p:spPr>
              <a:xfrm>
                <a:off x="6989398" y="2141956"/>
                <a:ext cx="483251" cy="557538"/>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cxnSp>
          <p:nvCxnSpPr>
            <p:cNvPr id="48" name="Straight Arrow Connector 47">
              <a:extLst>
                <a:ext uri="{FF2B5EF4-FFF2-40B4-BE49-F238E27FC236}">
                  <a16:creationId xmlns:a16="http://schemas.microsoft.com/office/drawing/2014/main" id="{BC7C21C9-77E1-57D8-BC45-333A12D4AD99}"/>
                </a:ext>
              </a:extLst>
            </p:cNvPr>
            <p:cNvCxnSpPr>
              <a:cxnSpLocks/>
              <a:stCxn id="44" idx="2"/>
              <a:endCxn id="46" idx="0"/>
            </p:cNvCxnSpPr>
            <p:nvPr/>
          </p:nvCxnSpPr>
          <p:spPr>
            <a:xfrm>
              <a:off x="6027404" y="2081078"/>
              <a:ext cx="0" cy="1196361"/>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Rounded Rectangle 9">
              <a:extLst>
                <a:ext uri="{FF2B5EF4-FFF2-40B4-BE49-F238E27FC236}">
                  <a16:creationId xmlns:a16="http://schemas.microsoft.com/office/drawing/2014/main" id="{DE6E8F98-BE12-C60D-EECF-C19CF4F1689D}"/>
                </a:ext>
              </a:extLst>
            </p:cNvPr>
            <p:cNvSpPr/>
            <p:nvPr/>
          </p:nvSpPr>
          <p:spPr>
            <a:xfrm>
              <a:off x="5250315" y="4120364"/>
              <a:ext cx="1554175" cy="534376"/>
            </a:xfrm>
            <a:prstGeom prst="rect">
              <a:avLst/>
            </a:prstGeom>
            <a:solidFill>
              <a:schemeClr val="bg2">
                <a:lumMod val="40000"/>
                <a:lumOff val="60000"/>
              </a:schemeClr>
            </a:solidFill>
            <a:ln>
              <a:noFill/>
              <a:prstDash val="lgDash"/>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Grantor’s</a:t>
              </a:r>
            </a:p>
            <a:p>
              <a:pPr algn="ctr">
                <a:defRPr/>
              </a:pPr>
              <a:r>
                <a:rPr lang="en-US" sz="1400" b="1" dirty="0">
                  <a:solidFill>
                    <a:schemeClr val="tx1"/>
                  </a:solidFill>
                  <a:latin typeface="Aptos" panose="020B0004020202020204" pitchFamily="34" charset="0"/>
                </a:rPr>
                <a:t>Spouse</a:t>
              </a:r>
              <a:endParaRPr lang="en-US" sz="1100" b="1" dirty="0">
                <a:solidFill>
                  <a:schemeClr val="tx1"/>
                </a:solidFill>
                <a:latin typeface="Aptos" panose="020B0004020202020204" pitchFamily="34" charset="0"/>
              </a:endParaRPr>
            </a:p>
          </p:txBody>
        </p:sp>
        <p:cxnSp>
          <p:nvCxnSpPr>
            <p:cNvPr id="50" name="Straight Arrow Connector 49">
              <a:extLst>
                <a:ext uri="{FF2B5EF4-FFF2-40B4-BE49-F238E27FC236}">
                  <a16:creationId xmlns:a16="http://schemas.microsoft.com/office/drawing/2014/main" id="{D7421807-21DA-38B0-857C-29C23998DA34}"/>
                </a:ext>
              </a:extLst>
            </p:cNvPr>
            <p:cNvCxnSpPr>
              <a:cxnSpLocks/>
              <a:stCxn id="46" idx="2"/>
              <a:endCxn id="49" idx="0"/>
            </p:cNvCxnSpPr>
            <p:nvPr/>
          </p:nvCxnSpPr>
          <p:spPr>
            <a:xfrm flipH="1">
              <a:off x="6027403" y="3811814"/>
              <a:ext cx="1" cy="308550"/>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B3EE863-D861-7592-A924-2C94C136CEF4}"/>
                </a:ext>
              </a:extLst>
            </p:cNvPr>
            <p:cNvCxnSpPr>
              <a:cxnSpLocks/>
              <a:stCxn id="49" idx="2"/>
              <a:endCxn id="45" idx="0"/>
            </p:cNvCxnSpPr>
            <p:nvPr/>
          </p:nvCxnSpPr>
          <p:spPr>
            <a:xfrm>
              <a:off x="6027403" y="4654740"/>
              <a:ext cx="0" cy="346707"/>
            </a:xfrm>
            <a:prstGeom prst="straightConnector1">
              <a:avLst/>
            </a:prstGeom>
            <a:ln w="63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Rounded Rectangle 6">
              <a:extLst>
                <a:ext uri="{FF2B5EF4-FFF2-40B4-BE49-F238E27FC236}">
                  <a16:creationId xmlns:a16="http://schemas.microsoft.com/office/drawing/2014/main" id="{798B2395-F175-1F6F-7D4B-2D88FEBDCDEE}"/>
                </a:ext>
              </a:extLst>
            </p:cNvPr>
            <p:cNvSpPr>
              <a:spLocks/>
            </p:cNvSpPr>
            <p:nvPr/>
          </p:nvSpPr>
          <p:spPr>
            <a:xfrm>
              <a:off x="3978076" y="2484774"/>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Sale of Assets</a:t>
              </a:r>
            </a:p>
          </p:txBody>
        </p:sp>
        <p:sp>
          <p:nvSpPr>
            <p:cNvPr id="53" name="Rounded Rectangle 9">
              <a:extLst>
                <a:ext uri="{FF2B5EF4-FFF2-40B4-BE49-F238E27FC236}">
                  <a16:creationId xmlns:a16="http://schemas.microsoft.com/office/drawing/2014/main" id="{3624B6C1-C2CE-62E7-EDB4-E56C579CED51}"/>
                </a:ext>
              </a:extLst>
            </p:cNvPr>
            <p:cNvSpPr>
              <a:spLocks/>
            </p:cNvSpPr>
            <p:nvPr/>
          </p:nvSpPr>
          <p:spPr>
            <a:xfrm>
              <a:off x="6738927" y="2482648"/>
              <a:ext cx="1467446" cy="534376"/>
            </a:xfrm>
            <a:prstGeom prst="rect">
              <a:avLst/>
            </a:prstGeom>
            <a:solidFill>
              <a:schemeClr val="bg2">
                <a:lumMod val="40000"/>
                <a:lumOff val="6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1400" b="1" dirty="0">
                  <a:solidFill>
                    <a:schemeClr val="tx1"/>
                  </a:solidFill>
                  <a:latin typeface="Aptos" panose="020B0004020202020204" pitchFamily="34" charset="0"/>
                </a:rPr>
                <a:t>New Ventures</a:t>
              </a:r>
            </a:p>
          </p:txBody>
        </p:sp>
        <p:grpSp>
          <p:nvGrpSpPr>
            <p:cNvPr id="54" name="Group 53">
              <a:extLst>
                <a:ext uri="{FF2B5EF4-FFF2-40B4-BE49-F238E27FC236}">
                  <a16:creationId xmlns:a16="http://schemas.microsoft.com/office/drawing/2014/main" id="{4FBBD327-F8A1-BBC1-3841-B306008A45E7}"/>
                </a:ext>
              </a:extLst>
            </p:cNvPr>
            <p:cNvGrpSpPr/>
            <p:nvPr/>
          </p:nvGrpSpPr>
          <p:grpSpPr>
            <a:xfrm flipV="1">
              <a:off x="1387568" y="3107956"/>
              <a:ext cx="3629201" cy="442040"/>
              <a:chOff x="1387569" y="2141955"/>
              <a:chExt cx="3646459" cy="574869"/>
            </a:xfrm>
          </p:grpSpPr>
          <p:cxnSp>
            <p:nvCxnSpPr>
              <p:cNvPr id="59" name="Straight Arrow Connector 12">
                <a:extLst>
                  <a:ext uri="{FF2B5EF4-FFF2-40B4-BE49-F238E27FC236}">
                    <a16:creationId xmlns:a16="http://schemas.microsoft.com/office/drawing/2014/main" id="{1A4DE9CE-4197-7933-26E5-1C15FB980085}"/>
                  </a:ext>
                </a:extLst>
              </p:cNvPr>
              <p:cNvCxnSpPr>
                <a:cxnSpLocks/>
              </p:cNvCxnSpPr>
              <p:nvPr/>
            </p:nvCxnSpPr>
            <p:spPr>
              <a:xfrm rot="10800000" flipV="1">
                <a:off x="1387569" y="2141955"/>
                <a:ext cx="3646459" cy="56874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19">
                <a:extLst>
                  <a:ext uri="{FF2B5EF4-FFF2-40B4-BE49-F238E27FC236}">
                    <a16:creationId xmlns:a16="http://schemas.microsoft.com/office/drawing/2014/main" id="{E1922A8B-544C-DD25-271A-75C70767B844}"/>
                  </a:ext>
                </a:extLst>
              </p:cNvPr>
              <p:cNvCxnSpPr>
                <a:cxnSpLocks/>
              </p:cNvCxnSpPr>
              <p:nvPr/>
            </p:nvCxnSpPr>
            <p:spPr>
              <a:xfrm rot="10800000" flipV="1">
                <a:off x="3037553" y="2141955"/>
                <a:ext cx="1996474" cy="57486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21">
                <a:extLst>
                  <a:ext uri="{FF2B5EF4-FFF2-40B4-BE49-F238E27FC236}">
                    <a16:creationId xmlns:a16="http://schemas.microsoft.com/office/drawing/2014/main" id="{A9B6B9F8-6012-4037-CFA3-311D9DFACA82}"/>
                  </a:ext>
                </a:extLst>
              </p:cNvPr>
              <p:cNvCxnSpPr>
                <a:cxnSpLocks/>
              </p:cNvCxnSpPr>
              <p:nvPr/>
            </p:nvCxnSpPr>
            <p:spPr>
              <a:xfrm rot="10800000" flipV="1">
                <a:off x="4711799" y="2141955"/>
                <a:ext cx="322227" cy="574869"/>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F049F646-4A43-4FF3-BFBF-B6ED37C1D969}"/>
                </a:ext>
              </a:extLst>
            </p:cNvPr>
            <p:cNvGrpSpPr/>
            <p:nvPr/>
          </p:nvGrpSpPr>
          <p:grpSpPr>
            <a:xfrm flipV="1">
              <a:off x="7018139" y="3094427"/>
              <a:ext cx="3836684" cy="455570"/>
              <a:chOff x="6958017" y="2141956"/>
              <a:chExt cx="3853942" cy="573468"/>
            </a:xfrm>
          </p:grpSpPr>
          <p:cxnSp>
            <p:nvCxnSpPr>
              <p:cNvPr id="56" name="Straight Arrow Connector 18">
                <a:extLst>
                  <a:ext uri="{FF2B5EF4-FFF2-40B4-BE49-F238E27FC236}">
                    <a16:creationId xmlns:a16="http://schemas.microsoft.com/office/drawing/2014/main" id="{BE32A93F-6F0A-1FCE-AB99-B31B20B9183B}"/>
                  </a:ext>
                </a:extLst>
              </p:cNvPr>
              <p:cNvCxnSpPr>
                <a:cxnSpLocks/>
              </p:cNvCxnSpPr>
              <p:nvPr/>
            </p:nvCxnSpPr>
            <p:spPr>
              <a:xfrm>
                <a:off x="6958017" y="2141956"/>
                <a:ext cx="3853942" cy="568104"/>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20">
                <a:extLst>
                  <a:ext uri="{FF2B5EF4-FFF2-40B4-BE49-F238E27FC236}">
                    <a16:creationId xmlns:a16="http://schemas.microsoft.com/office/drawing/2014/main" id="{8D69DDBB-470C-67A5-FBFB-62A7916401E1}"/>
                  </a:ext>
                </a:extLst>
              </p:cNvPr>
              <p:cNvCxnSpPr>
                <a:cxnSpLocks/>
              </p:cNvCxnSpPr>
              <p:nvPr/>
            </p:nvCxnSpPr>
            <p:spPr>
              <a:xfrm>
                <a:off x="6958017" y="2141956"/>
                <a:ext cx="2172540" cy="573468"/>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22">
                <a:extLst>
                  <a:ext uri="{FF2B5EF4-FFF2-40B4-BE49-F238E27FC236}">
                    <a16:creationId xmlns:a16="http://schemas.microsoft.com/office/drawing/2014/main" id="{436BF3F4-0CF7-C9E1-384D-F703A71E959D}"/>
                  </a:ext>
                </a:extLst>
              </p:cNvPr>
              <p:cNvCxnSpPr>
                <a:cxnSpLocks/>
              </p:cNvCxnSpPr>
              <p:nvPr/>
            </p:nvCxnSpPr>
            <p:spPr>
              <a:xfrm>
                <a:off x="6958017" y="2141956"/>
                <a:ext cx="514632" cy="557538"/>
              </a:xfrm>
              <a:prstGeom prst="bentConnector2">
                <a:avLst/>
              </a:prstGeom>
              <a:ln w="63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71263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67F8F865-F5FE-81C7-1262-587B3ACF7E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45F4D6B-134F-BC81-D074-6620400B20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E16BEAC0-4C57-0326-A3C9-4830B6B188C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5387864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3" name="Title 3">
            <a:extLst>
              <a:ext uri="{FF2B5EF4-FFF2-40B4-BE49-F238E27FC236}">
                <a16:creationId xmlns:a16="http://schemas.microsoft.com/office/drawing/2014/main" id="{3F7D73DB-1C39-FDD0-2F8C-F235B4B2C5D2}"/>
              </a:ext>
            </a:extLst>
          </p:cNvPr>
          <p:cNvSpPr txBox="1">
            <a:spLocks/>
          </p:cNvSpPr>
          <p:nvPr userDrawn="1"/>
        </p:nvSpPr>
        <p:spPr>
          <a:xfrm>
            <a:off x="653845" y="537340"/>
            <a:ext cx="10903159" cy="508589"/>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Effect of Using Exemption Prior to Sunset</a:t>
            </a:r>
          </a:p>
        </p:txBody>
      </p:sp>
      <p:sp>
        <p:nvSpPr>
          <p:cNvPr id="44" name="Text Placeholder 5">
            <a:extLst>
              <a:ext uri="{FF2B5EF4-FFF2-40B4-BE49-F238E27FC236}">
                <a16:creationId xmlns:a16="http://schemas.microsoft.com/office/drawing/2014/main" id="{28DE3B5F-16E7-5552-D098-130D76C2C894}"/>
              </a:ext>
            </a:extLst>
          </p:cNvPr>
          <p:cNvSpPr txBox="1">
            <a:spLocks/>
          </p:cNvSpPr>
          <p:nvPr userDrawn="1"/>
        </p:nvSpPr>
        <p:spPr>
          <a:xfrm>
            <a:off x="654052" y="1023937"/>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Assume Client A makes a gift of $10M in 2024 and Client B makes a gift of $5M</a:t>
            </a:r>
          </a:p>
        </p:txBody>
      </p:sp>
      <p:sp>
        <p:nvSpPr>
          <p:cNvPr id="45" name="Rectangle 44">
            <a:extLst>
              <a:ext uri="{FF2B5EF4-FFF2-40B4-BE49-F238E27FC236}">
                <a16:creationId xmlns:a16="http://schemas.microsoft.com/office/drawing/2014/main" id="{5E3B696E-1310-2981-EDB0-17959A574F93}"/>
              </a:ext>
            </a:extLst>
          </p:cNvPr>
          <p:cNvSpPr/>
          <p:nvPr userDrawn="1"/>
        </p:nvSpPr>
        <p:spPr>
          <a:xfrm>
            <a:off x="928641" y="2389077"/>
            <a:ext cx="849131" cy="28063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5E562D9-79E8-0287-7AC2-28ED1CFC341E}"/>
              </a:ext>
            </a:extLst>
          </p:cNvPr>
          <p:cNvSpPr txBox="1"/>
          <p:nvPr userDrawn="1"/>
        </p:nvSpPr>
        <p:spPr>
          <a:xfrm>
            <a:off x="830413" y="2393509"/>
            <a:ext cx="1032758" cy="954107"/>
          </a:xfrm>
          <a:prstGeom prst="rect">
            <a:avLst/>
          </a:prstGeom>
          <a:noFill/>
        </p:spPr>
        <p:txBody>
          <a:bodyPr wrap="square" rtlCol="0">
            <a:spAutoFit/>
          </a:bodyPr>
          <a:lstStyle/>
          <a:p>
            <a:pPr algn="ctr"/>
            <a:r>
              <a:rPr lang="en-US" sz="1200" b="1" dirty="0">
                <a:solidFill>
                  <a:schemeClr val="bg1"/>
                </a:solidFill>
              </a:rPr>
              <a:t>$13.99M</a:t>
            </a:r>
          </a:p>
          <a:p>
            <a:pPr algn="ctr"/>
            <a:r>
              <a:rPr lang="en-US" sz="1100" dirty="0">
                <a:solidFill>
                  <a:schemeClr val="bg1"/>
                </a:solidFill>
              </a:rPr>
              <a:t>Gift</a:t>
            </a:r>
          </a:p>
          <a:p>
            <a:pPr algn="ctr"/>
            <a:r>
              <a:rPr lang="en-US" sz="1100" dirty="0">
                <a:solidFill>
                  <a:schemeClr val="bg1"/>
                </a:solidFill>
              </a:rPr>
              <a:t>and</a:t>
            </a:r>
          </a:p>
          <a:p>
            <a:pPr algn="ctr"/>
            <a:r>
              <a:rPr lang="en-US" sz="1100" dirty="0">
                <a:solidFill>
                  <a:schemeClr val="bg1"/>
                </a:solidFill>
              </a:rPr>
              <a:t>GST Exemption</a:t>
            </a:r>
          </a:p>
        </p:txBody>
      </p:sp>
      <p:sp>
        <p:nvSpPr>
          <p:cNvPr id="47" name="Rectangle 46">
            <a:extLst>
              <a:ext uri="{FF2B5EF4-FFF2-40B4-BE49-F238E27FC236}">
                <a16:creationId xmlns:a16="http://schemas.microsoft.com/office/drawing/2014/main" id="{07030246-A5EA-45D1-8884-0783FBDD83CB}"/>
              </a:ext>
            </a:extLst>
          </p:cNvPr>
          <p:cNvSpPr/>
          <p:nvPr userDrawn="1"/>
        </p:nvSpPr>
        <p:spPr>
          <a:xfrm>
            <a:off x="1775778" y="3152543"/>
            <a:ext cx="973243" cy="204285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E6B238CF-C762-C13D-B62E-7A8B5DD42D26}"/>
              </a:ext>
            </a:extLst>
          </p:cNvPr>
          <p:cNvSpPr txBox="1"/>
          <p:nvPr userDrawn="1"/>
        </p:nvSpPr>
        <p:spPr>
          <a:xfrm>
            <a:off x="1672539" y="3712552"/>
            <a:ext cx="1183711" cy="646331"/>
          </a:xfrm>
          <a:prstGeom prst="rect">
            <a:avLst/>
          </a:prstGeom>
          <a:noFill/>
        </p:spPr>
        <p:txBody>
          <a:bodyPr wrap="square" rtlCol="0">
            <a:spAutoFit/>
          </a:bodyPr>
          <a:lstStyle/>
          <a:p>
            <a:pPr algn="ctr"/>
            <a:r>
              <a:rPr lang="en-US" sz="1200" b="1" dirty="0">
                <a:solidFill>
                  <a:schemeClr val="bg1"/>
                </a:solidFill>
              </a:rPr>
              <a:t>$10M</a:t>
            </a:r>
          </a:p>
          <a:p>
            <a:pPr algn="ctr"/>
            <a:r>
              <a:rPr lang="en-US" sz="1200" dirty="0">
                <a:solidFill>
                  <a:schemeClr val="bg1"/>
                </a:solidFill>
              </a:rPr>
              <a:t>Exemption</a:t>
            </a:r>
          </a:p>
          <a:p>
            <a:pPr algn="ctr"/>
            <a:r>
              <a:rPr lang="en-US" sz="1200" dirty="0">
                <a:solidFill>
                  <a:schemeClr val="bg1"/>
                </a:solidFill>
              </a:rPr>
              <a:t>Utilized</a:t>
            </a:r>
          </a:p>
        </p:txBody>
      </p:sp>
      <p:sp>
        <p:nvSpPr>
          <p:cNvPr id="49" name="Right Brace 48">
            <a:extLst>
              <a:ext uri="{FF2B5EF4-FFF2-40B4-BE49-F238E27FC236}">
                <a16:creationId xmlns:a16="http://schemas.microsoft.com/office/drawing/2014/main" id="{5A50A74E-97DF-2CB3-62BA-D0B0722435CC}"/>
              </a:ext>
            </a:extLst>
          </p:cNvPr>
          <p:cNvSpPr/>
          <p:nvPr userDrawn="1"/>
        </p:nvSpPr>
        <p:spPr>
          <a:xfrm>
            <a:off x="2749022" y="3152543"/>
            <a:ext cx="278244" cy="511914"/>
          </a:xfrm>
          <a:prstGeom prst="righ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TextBox 49">
            <a:extLst>
              <a:ext uri="{FF2B5EF4-FFF2-40B4-BE49-F238E27FC236}">
                <a16:creationId xmlns:a16="http://schemas.microsoft.com/office/drawing/2014/main" id="{2FF9BAB3-18A5-E015-0D51-D62F254FB222}"/>
              </a:ext>
            </a:extLst>
          </p:cNvPr>
          <p:cNvSpPr txBox="1"/>
          <p:nvPr userDrawn="1"/>
        </p:nvSpPr>
        <p:spPr>
          <a:xfrm>
            <a:off x="3022033" y="3026243"/>
            <a:ext cx="890692" cy="830997"/>
          </a:xfrm>
          <a:prstGeom prst="rect">
            <a:avLst/>
          </a:prstGeom>
          <a:noFill/>
        </p:spPr>
        <p:txBody>
          <a:bodyPr wrap="none" rtlCol="0">
            <a:spAutoFit/>
          </a:bodyPr>
          <a:lstStyle/>
          <a:p>
            <a:pPr algn="ctr"/>
            <a:r>
              <a:rPr lang="en-US" sz="1200" b="1" dirty="0"/>
              <a:t>$2.73M</a:t>
            </a:r>
          </a:p>
          <a:p>
            <a:pPr algn="ctr"/>
            <a:r>
              <a:rPr lang="en-US" sz="1200" dirty="0"/>
              <a:t>Sunset</a:t>
            </a:r>
          </a:p>
          <a:p>
            <a:pPr algn="ctr"/>
            <a:r>
              <a:rPr lang="en-US" sz="1200" dirty="0"/>
              <a:t>Exemption</a:t>
            </a:r>
          </a:p>
          <a:p>
            <a:pPr algn="ctr"/>
            <a:r>
              <a:rPr lang="en-US" sz="1200" dirty="0"/>
              <a:t>Utilized</a:t>
            </a:r>
          </a:p>
        </p:txBody>
      </p:sp>
      <p:sp>
        <p:nvSpPr>
          <p:cNvPr id="51" name="Rectangle 50">
            <a:extLst>
              <a:ext uri="{FF2B5EF4-FFF2-40B4-BE49-F238E27FC236}">
                <a16:creationId xmlns:a16="http://schemas.microsoft.com/office/drawing/2014/main" id="{86FD7FBB-8343-6D32-973B-2E167A388884}"/>
              </a:ext>
            </a:extLst>
          </p:cNvPr>
          <p:cNvSpPr/>
          <p:nvPr userDrawn="1"/>
        </p:nvSpPr>
        <p:spPr>
          <a:xfrm>
            <a:off x="1777774" y="2393509"/>
            <a:ext cx="973244" cy="759034"/>
          </a:xfrm>
          <a:prstGeom prst="rect">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2" name="TextBox 51">
            <a:extLst>
              <a:ext uri="{FF2B5EF4-FFF2-40B4-BE49-F238E27FC236}">
                <a16:creationId xmlns:a16="http://schemas.microsoft.com/office/drawing/2014/main" id="{25E5F0E9-C31E-CE86-B837-91B3FF8DE151}"/>
              </a:ext>
            </a:extLst>
          </p:cNvPr>
          <p:cNvSpPr txBox="1"/>
          <p:nvPr userDrawn="1"/>
        </p:nvSpPr>
        <p:spPr>
          <a:xfrm>
            <a:off x="1672539" y="2411080"/>
            <a:ext cx="1183711" cy="646331"/>
          </a:xfrm>
          <a:prstGeom prst="rect">
            <a:avLst/>
          </a:prstGeom>
          <a:noFill/>
        </p:spPr>
        <p:txBody>
          <a:bodyPr wrap="square" rtlCol="0">
            <a:spAutoFit/>
          </a:bodyPr>
          <a:lstStyle/>
          <a:p>
            <a:pPr algn="ctr"/>
            <a:r>
              <a:rPr lang="en-US" sz="1200" b="1" dirty="0">
                <a:solidFill>
                  <a:schemeClr val="bg1"/>
                </a:solidFill>
              </a:rPr>
              <a:t>$3.99M</a:t>
            </a:r>
          </a:p>
          <a:p>
            <a:pPr algn="ctr"/>
            <a:r>
              <a:rPr lang="en-US" sz="1200" dirty="0">
                <a:solidFill>
                  <a:schemeClr val="bg1"/>
                </a:solidFill>
              </a:rPr>
              <a:t>Exemption</a:t>
            </a:r>
          </a:p>
          <a:p>
            <a:pPr algn="ctr"/>
            <a:r>
              <a:rPr lang="en-US" sz="1200" dirty="0">
                <a:solidFill>
                  <a:schemeClr val="bg1"/>
                </a:solidFill>
              </a:rPr>
              <a:t>Remaining</a:t>
            </a:r>
          </a:p>
        </p:txBody>
      </p:sp>
      <p:sp>
        <p:nvSpPr>
          <p:cNvPr id="53" name="Rectangle 52">
            <a:extLst>
              <a:ext uri="{FF2B5EF4-FFF2-40B4-BE49-F238E27FC236}">
                <a16:creationId xmlns:a16="http://schemas.microsoft.com/office/drawing/2014/main" id="{40D756CE-9784-127D-62C5-5B886F387BEF}"/>
              </a:ext>
            </a:extLst>
          </p:cNvPr>
          <p:cNvSpPr/>
          <p:nvPr userDrawn="1"/>
        </p:nvSpPr>
        <p:spPr>
          <a:xfrm>
            <a:off x="3936514" y="3671918"/>
            <a:ext cx="849129" cy="152347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333AE8D-1467-A632-6A79-38D0DCAC3841}"/>
              </a:ext>
            </a:extLst>
          </p:cNvPr>
          <p:cNvSpPr txBox="1"/>
          <p:nvPr userDrawn="1"/>
        </p:nvSpPr>
        <p:spPr>
          <a:xfrm>
            <a:off x="3842729" y="3694231"/>
            <a:ext cx="1032758" cy="1015663"/>
          </a:xfrm>
          <a:prstGeom prst="rect">
            <a:avLst/>
          </a:prstGeom>
          <a:noFill/>
        </p:spPr>
        <p:txBody>
          <a:bodyPr wrap="square" rtlCol="0">
            <a:spAutoFit/>
          </a:bodyPr>
          <a:lstStyle/>
          <a:p>
            <a:pPr algn="ctr"/>
            <a:r>
              <a:rPr lang="en-US" sz="1200" b="1" dirty="0">
                <a:solidFill>
                  <a:schemeClr val="bg1"/>
                </a:solidFill>
              </a:rPr>
              <a:t>$7.27M</a:t>
            </a:r>
          </a:p>
          <a:p>
            <a:pPr algn="ctr"/>
            <a:r>
              <a:rPr lang="en-US" sz="1200" dirty="0">
                <a:solidFill>
                  <a:schemeClr val="bg1"/>
                </a:solidFill>
              </a:rPr>
              <a:t>Gift</a:t>
            </a:r>
          </a:p>
          <a:p>
            <a:pPr algn="ctr"/>
            <a:r>
              <a:rPr lang="en-US" sz="1200" dirty="0">
                <a:solidFill>
                  <a:schemeClr val="bg1"/>
                </a:solidFill>
              </a:rPr>
              <a:t>and</a:t>
            </a:r>
          </a:p>
          <a:p>
            <a:pPr algn="ctr"/>
            <a:r>
              <a:rPr lang="en-US" sz="1200" dirty="0">
                <a:solidFill>
                  <a:schemeClr val="bg1"/>
                </a:solidFill>
              </a:rPr>
              <a:t>GST Exemption</a:t>
            </a:r>
          </a:p>
        </p:txBody>
      </p:sp>
      <p:sp>
        <p:nvSpPr>
          <p:cNvPr id="55" name="Rectangle 54">
            <a:extLst>
              <a:ext uri="{FF2B5EF4-FFF2-40B4-BE49-F238E27FC236}">
                <a16:creationId xmlns:a16="http://schemas.microsoft.com/office/drawing/2014/main" id="{1B069192-D760-63D0-8234-E006CDF35353}"/>
              </a:ext>
            </a:extLst>
          </p:cNvPr>
          <p:cNvSpPr/>
          <p:nvPr userDrawn="1"/>
        </p:nvSpPr>
        <p:spPr>
          <a:xfrm>
            <a:off x="6723133" y="2389077"/>
            <a:ext cx="849131" cy="28063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F97AB9FE-32EA-3BE1-D494-A0470735A221}"/>
              </a:ext>
            </a:extLst>
          </p:cNvPr>
          <p:cNvSpPr txBox="1"/>
          <p:nvPr userDrawn="1"/>
        </p:nvSpPr>
        <p:spPr>
          <a:xfrm>
            <a:off x="6635717" y="2423288"/>
            <a:ext cx="1032758" cy="1015663"/>
          </a:xfrm>
          <a:prstGeom prst="rect">
            <a:avLst/>
          </a:prstGeom>
          <a:noFill/>
        </p:spPr>
        <p:txBody>
          <a:bodyPr wrap="square" rtlCol="0">
            <a:spAutoFit/>
          </a:bodyPr>
          <a:lstStyle/>
          <a:p>
            <a:pPr algn="ctr"/>
            <a:r>
              <a:rPr lang="en-US" sz="1200" b="1" dirty="0">
                <a:solidFill>
                  <a:schemeClr val="bg1"/>
                </a:solidFill>
              </a:rPr>
              <a:t>$13.99M</a:t>
            </a:r>
          </a:p>
          <a:p>
            <a:pPr algn="ctr"/>
            <a:r>
              <a:rPr lang="en-US" sz="1200" dirty="0">
                <a:solidFill>
                  <a:schemeClr val="bg1"/>
                </a:solidFill>
              </a:rPr>
              <a:t>Gift</a:t>
            </a:r>
          </a:p>
          <a:p>
            <a:pPr algn="ctr"/>
            <a:r>
              <a:rPr lang="en-US" sz="1200" dirty="0">
                <a:solidFill>
                  <a:schemeClr val="bg1"/>
                </a:solidFill>
              </a:rPr>
              <a:t>and</a:t>
            </a:r>
          </a:p>
          <a:p>
            <a:pPr algn="ctr"/>
            <a:r>
              <a:rPr lang="en-US" sz="1200" dirty="0">
                <a:solidFill>
                  <a:schemeClr val="bg1"/>
                </a:solidFill>
              </a:rPr>
              <a:t>GST Exemption</a:t>
            </a:r>
          </a:p>
        </p:txBody>
      </p:sp>
      <p:sp>
        <p:nvSpPr>
          <p:cNvPr id="57" name="Rectangle 56">
            <a:extLst>
              <a:ext uri="{FF2B5EF4-FFF2-40B4-BE49-F238E27FC236}">
                <a16:creationId xmlns:a16="http://schemas.microsoft.com/office/drawing/2014/main" id="{091D16B9-25C3-886D-B9E3-1AA803DE22BD}"/>
              </a:ext>
            </a:extLst>
          </p:cNvPr>
          <p:cNvSpPr/>
          <p:nvPr userDrawn="1"/>
        </p:nvSpPr>
        <p:spPr>
          <a:xfrm>
            <a:off x="7572263" y="3963615"/>
            <a:ext cx="973244" cy="123177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1F69494B-E319-C59A-0C93-C9DB74B72E4D}"/>
              </a:ext>
            </a:extLst>
          </p:cNvPr>
          <p:cNvSpPr txBox="1"/>
          <p:nvPr userDrawn="1"/>
        </p:nvSpPr>
        <p:spPr>
          <a:xfrm>
            <a:off x="7467029" y="4043551"/>
            <a:ext cx="1183711" cy="646331"/>
          </a:xfrm>
          <a:prstGeom prst="rect">
            <a:avLst/>
          </a:prstGeom>
          <a:noFill/>
        </p:spPr>
        <p:txBody>
          <a:bodyPr wrap="square" rtlCol="0">
            <a:spAutoFit/>
          </a:bodyPr>
          <a:lstStyle/>
          <a:p>
            <a:pPr algn="ctr"/>
            <a:r>
              <a:rPr lang="en-US" sz="1200" b="1" dirty="0">
                <a:solidFill>
                  <a:schemeClr val="bg1"/>
                </a:solidFill>
              </a:rPr>
              <a:t>$5M</a:t>
            </a:r>
          </a:p>
          <a:p>
            <a:pPr algn="ctr"/>
            <a:r>
              <a:rPr lang="en-US" sz="1200" dirty="0">
                <a:solidFill>
                  <a:schemeClr val="bg1"/>
                </a:solidFill>
              </a:rPr>
              <a:t>Exemption</a:t>
            </a:r>
          </a:p>
          <a:p>
            <a:pPr algn="ctr"/>
            <a:r>
              <a:rPr lang="en-US" sz="1200" dirty="0">
                <a:solidFill>
                  <a:schemeClr val="bg1"/>
                </a:solidFill>
              </a:rPr>
              <a:t>Utilized</a:t>
            </a:r>
          </a:p>
        </p:txBody>
      </p:sp>
      <p:sp>
        <p:nvSpPr>
          <p:cNvPr id="59" name="Right Brace 58">
            <a:extLst>
              <a:ext uri="{FF2B5EF4-FFF2-40B4-BE49-F238E27FC236}">
                <a16:creationId xmlns:a16="http://schemas.microsoft.com/office/drawing/2014/main" id="{D723909B-2918-8C37-F1E0-3F9D4F8A1F2D}"/>
              </a:ext>
            </a:extLst>
          </p:cNvPr>
          <p:cNvSpPr/>
          <p:nvPr userDrawn="1"/>
        </p:nvSpPr>
        <p:spPr>
          <a:xfrm>
            <a:off x="10614164" y="3671918"/>
            <a:ext cx="162419" cy="392664"/>
          </a:xfrm>
          <a:prstGeom prst="rightBrace">
            <a:avLst>
              <a:gd name="adj1" fmla="val 0"/>
              <a:gd name="adj2"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TextBox 59">
            <a:extLst>
              <a:ext uri="{FF2B5EF4-FFF2-40B4-BE49-F238E27FC236}">
                <a16:creationId xmlns:a16="http://schemas.microsoft.com/office/drawing/2014/main" id="{277EEA0E-90DD-9803-B9F0-960E2176945A}"/>
              </a:ext>
            </a:extLst>
          </p:cNvPr>
          <p:cNvSpPr txBox="1"/>
          <p:nvPr userDrawn="1"/>
        </p:nvSpPr>
        <p:spPr>
          <a:xfrm>
            <a:off x="10745328" y="3491500"/>
            <a:ext cx="891591" cy="646331"/>
          </a:xfrm>
          <a:prstGeom prst="rect">
            <a:avLst/>
          </a:prstGeom>
          <a:noFill/>
        </p:spPr>
        <p:txBody>
          <a:bodyPr wrap="none" rtlCol="0">
            <a:spAutoFit/>
          </a:bodyPr>
          <a:lstStyle/>
          <a:p>
            <a:pPr algn="ctr"/>
            <a:r>
              <a:rPr lang="en-US" sz="1200" b="1" dirty="0"/>
              <a:t>$2.27</a:t>
            </a:r>
          </a:p>
          <a:p>
            <a:pPr algn="ctr"/>
            <a:r>
              <a:rPr lang="en-US" sz="1200" dirty="0"/>
              <a:t>Exemption</a:t>
            </a:r>
          </a:p>
          <a:p>
            <a:pPr algn="ctr"/>
            <a:r>
              <a:rPr lang="en-US" sz="1200" dirty="0"/>
              <a:t>Remaining</a:t>
            </a:r>
          </a:p>
        </p:txBody>
      </p:sp>
      <p:sp>
        <p:nvSpPr>
          <p:cNvPr id="61" name="Rectangle 60">
            <a:extLst>
              <a:ext uri="{FF2B5EF4-FFF2-40B4-BE49-F238E27FC236}">
                <a16:creationId xmlns:a16="http://schemas.microsoft.com/office/drawing/2014/main" id="{03084177-58AF-A4FB-4530-B6959CB0856B}"/>
              </a:ext>
            </a:extLst>
          </p:cNvPr>
          <p:cNvSpPr/>
          <p:nvPr userDrawn="1"/>
        </p:nvSpPr>
        <p:spPr>
          <a:xfrm>
            <a:off x="7572263" y="2389078"/>
            <a:ext cx="973244" cy="1574538"/>
          </a:xfrm>
          <a:prstGeom prst="rect">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62" name="TextBox 61">
            <a:extLst>
              <a:ext uri="{FF2B5EF4-FFF2-40B4-BE49-F238E27FC236}">
                <a16:creationId xmlns:a16="http://schemas.microsoft.com/office/drawing/2014/main" id="{7C55D8C8-D58B-6CBC-12B2-90ED3C390B50}"/>
              </a:ext>
            </a:extLst>
          </p:cNvPr>
          <p:cNvSpPr txBox="1"/>
          <p:nvPr userDrawn="1"/>
        </p:nvSpPr>
        <p:spPr>
          <a:xfrm>
            <a:off x="7467029" y="2419457"/>
            <a:ext cx="1183711" cy="646331"/>
          </a:xfrm>
          <a:prstGeom prst="rect">
            <a:avLst/>
          </a:prstGeom>
          <a:noFill/>
        </p:spPr>
        <p:txBody>
          <a:bodyPr wrap="square" rtlCol="0">
            <a:spAutoFit/>
          </a:bodyPr>
          <a:lstStyle/>
          <a:p>
            <a:pPr algn="ctr"/>
            <a:r>
              <a:rPr lang="en-US" sz="1200" b="1" dirty="0">
                <a:solidFill>
                  <a:schemeClr val="bg1"/>
                </a:solidFill>
              </a:rPr>
              <a:t>$8.99M</a:t>
            </a:r>
          </a:p>
          <a:p>
            <a:pPr algn="ctr"/>
            <a:r>
              <a:rPr lang="en-US" sz="1200" dirty="0">
                <a:solidFill>
                  <a:schemeClr val="bg1"/>
                </a:solidFill>
              </a:rPr>
              <a:t>Exemption</a:t>
            </a:r>
          </a:p>
          <a:p>
            <a:pPr algn="ctr"/>
            <a:r>
              <a:rPr lang="en-US" sz="1200" dirty="0">
                <a:solidFill>
                  <a:schemeClr val="bg1"/>
                </a:solidFill>
              </a:rPr>
              <a:t>Remaining</a:t>
            </a:r>
          </a:p>
        </p:txBody>
      </p:sp>
      <p:sp>
        <p:nvSpPr>
          <p:cNvPr id="63" name="Rectangle 62">
            <a:extLst>
              <a:ext uri="{FF2B5EF4-FFF2-40B4-BE49-F238E27FC236}">
                <a16:creationId xmlns:a16="http://schemas.microsoft.com/office/drawing/2014/main" id="{CAA8553B-15A8-CBE0-6558-3CB854FCA9B8}"/>
              </a:ext>
            </a:extLst>
          </p:cNvPr>
          <p:cNvSpPr/>
          <p:nvPr userDrawn="1"/>
        </p:nvSpPr>
        <p:spPr>
          <a:xfrm>
            <a:off x="8915651" y="3664458"/>
            <a:ext cx="849131" cy="15309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3988B3C3-47D2-EE97-1234-E7C747D1DA39}"/>
              </a:ext>
            </a:extLst>
          </p:cNvPr>
          <p:cNvSpPr txBox="1"/>
          <p:nvPr userDrawn="1"/>
        </p:nvSpPr>
        <p:spPr>
          <a:xfrm>
            <a:off x="8821866" y="3692739"/>
            <a:ext cx="1032758" cy="1015663"/>
          </a:xfrm>
          <a:prstGeom prst="rect">
            <a:avLst/>
          </a:prstGeom>
          <a:noFill/>
        </p:spPr>
        <p:txBody>
          <a:bodyPr wrap="square" rtlCol="0">
            <a:spAutoFit/>
          </a:bodyPr>
          <a:lstStyle/>
          <a:p>
            <a:pPr algn="ctr"/>
            <a:r>
              <a:rPr lang="en-US" sz="1200" b="1" dirty="0">
                <a:solidFill>
                  <a:schemeClr val="bg1"/>
                </a:solidFill>
              </a:rPr>
              <a:t>$7.27M</a:t>
            </a:r>
          </a:p>
          <a:p>
            <a:pPr algn="ctr"/>
            <a:r>
              <a:rPr lang="en-US" sz="1200" dirty="0">
                <a:solidFill>
                  <a:schemeClr val="bg1"/>
                </a:solidFill>
              </a:rPr>
              <a:t>Gift</a:t>
            </a:r>
          </a:p>
          <a:p>
            <a:pPr algn="ctr"/>
            <a:r>
              <a:rPr lang="en-US" sz="1200" dirty="0">
                <a:solidFill>
                  <a:schemeClr val="bg1"/>
                </a:solidFill>
              </a:rPr>
              <a:t>and</a:t>
            </a:r>
          </a:p>
          <a:p>
            <a:pPr algn="ctr"/>
            <a:r>
              <a:rPr lang="en-US" sz="1200" dirty="0">
                <a:solidFill>
                  <a:schemeClr val="bg1"/>
                </a:solidFill>
              </a:rPr>
              <a:t>GST Exemption</a:t>
            </a:r>
          </a:p>
        </p:txBody>
      </p:sp>
      <p:sp>
        <p:nvSpPr>
          <p:cNvPr id="65" name="Rectangle 64">
            <a:extLst>
              <a:ext uri="{FF2B5EF4-FFF2-40B4-BE49-F238E27FC236}">
                <a16:creationId xmlns:a16="http://schemas.microsoft.com/office/drawing/2014/main" id="{BD7D347E-864A-37EF-B995-28B254BA1275}"/>
              </a:ext>
            </a:extLst>
          </p:cNvPr>
          <p:cNvSpPr/>
          <p:nvPr userDrawn="1"/>
        </p:nvSpPr>
        <p:spPr>
          <a:xfrm>
            <a:off x="4785644" y="3671919"/>
            <a:ext cx="849131" cy="152347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FA84538-6BE1-3938-A33F-4FFB26BAF944}"/>
              </a:ext>
            </a:extLst>
          </p:cNvPr>
          <p:cNvSpPr txBox="1"/>
          <p:nvPr userDrawn="1"/>
        </p:nvSpPr>
        <p:spPr>
          <a:xfrm>
            <a:off x="4759165" y="3052165"/>
            <a:ext cx="891591" cy="574870"/>
          </a:xfrm>
          <a:prstGeom prst="rect">
            <a:avLst/>
          </a:prstGeom>
          <a:noFill/>
        </p:spPr>
        <p:txBody>
          <a:bodyPr wrap="none" rtlCol="0">
            <a:spAutoFit/>
          </a:bodyPr>
          <a:lstStyle/>
          <a:p>
            <a:pPr algn="ctr"/>
            <a:r>
              <a:rPr lang="en-US" sz="1200" dirty="0"/>
              <a:t>Zero</a:t>
            </a:r>
          </a:p>
          <a:p>
            <a:pPr algn="ctr"/>
            <a:r>
              <a:rPr lang="en-US" sz="1200" dirty="0"/>
              <a:t>Exemption</a:t>
            </a:r>
          </a:p>
          <a:p>
            <a:pPr algn="ctr"/>
            <a:r>
              <a:rPr lang="en-US" sz="1200" dirty="0"/>
              <a:t>Remaining</a:t>
            </a:r>
          </a:p>
        </p:txBody>
      </p:sp>
      <p:sp>
        <p:nvSpPr>
          <p:cNvPr id="67" name="Rectangle 66">
            <a:extLst>
              <a:ext uri="{FF2B5EF4-FFF2-40B4-BE49-F238E27FC236}">
                <a16:creationId xmlns:a16="http://schemas.microsoft.com/office/drawing/2014/main" id="{2778FE3E-3210-3A9B-D3F2-EAAEECE264D3}"/>
              </a:ext>
            </a:extLst>
          </p:cNvPr>
          <p:cNvSpPr/>
          <p:nvPr userDrawn="1"/>
        </p:nvSpPr>
        <p:spPr>
          <a:xfrm>
            <a:off x="9763180" y="4064582"/>
            <a:ext cx="849131" cy="112596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195F5F1F-12F9-602C-F16D-189454AC1017}"/>
              </a:ext>
            </a:extLst>
          </p:cNvPr>
          <p:cNvSpPr txBox="1"/>
          <p:nvPr userDrawn="1"/>
        </p:nvSpPr>
        <p:spPr>
          <a:xfrm>
            <a:off x="4638945" y="3999923"/>
            <a:ext cx="1183711" cy="646331"/>
          </a:xfrm>
          <a:prstGeom prst="rect">
            <a:avLst/>
          </a:prstGeom>
          <a:noFill/>
        </p:spPr>
        <p:txBody>
          <a:bodyPr wrap="square" rtlCol="0">
            <a:spAutoFit/>
          </a:bodyPr>
          <a:lstStyle/>
          <a:p>
            <a:pPr algn="ctr"/>
            <a:r>
              <a:rPr lang="en-US" sz="1200" b="1" dirty="0">
                <a:solidFill>
                  <a:schemeClr val="bg1"/>
                </a:solidFill>
              </a:rPr>
              <a:t>$7.27M</a:t>
            </a:r>
          </a:p>
          <a:p>
            <a:pPr algn="ctr"/>
            <a:r>
              <a:rPr lang="en-US" sz="1200" dirty="0">
                <a:solidFill>
                  <a:schemeClr val="bg1"/>
                </a:solidFill>
              </a:rPr>
              <a:t>Exemption</a:t>
            </a:r>
          </a:p>
          <a:p>
            <a:pPr algn="ctr"/>
            <a:r>
              <a:rPr lang="en-US" sz="1200" dirty="0">
                <a:solidFill>
                  <a:schemeClr val="bg1"/>
                </a:solidFill>
              </a:rPr>
              <a:t>Utilized</a:t>
            </a:r>
          </a:p>
        </p:txBody>
      </p:sp>
      <p:sp>
        <p:nvSpPr>
          <p:cNvPr id="69" name="TextBox 68">
            <a:extLst>
              <a:ext uri="{FF2B5EF4-FFF2-40B4-BE49-F238E27FC236}">
                <a16:creationId xmlns:a16="http://schemas.microsoft.com/office/drawing/2014/main" id="{7968DC50-0FC3-B248-9ED5-9C0888094B97}"/>
              </a:ext>
            </a:extLst>
          </p:cNvPr>
          <p:cNvSpPr txBox="1"/>
          <p:nvPr userDrawn="1"/>
        </p:nvSpPr>
        <p:spPr>
          <a:xfrm>
            <a:off x="9594487" y="4234862"/>
            <a:ext cx="1183711" cy="646331"/>
          </a:xfrm>
          <a:prstGeom prst="rect">
            <a:avLst/>
          </a:prstGeom>
          <a:noFill/>
        </p:spPr>
        <p:txBody>
          <a:bodyPr wrap="square" rtlCol="0">
            <a:spAutoFit/>
          </a:bodyPr>
          <a:lstStyle/>
          <a:p>
            <a:pPr algn="ctr"/>
            <a:r>
              <a:rPr lang="en-US" sz="1200" b="1" dirty="0">
                <a:solidFill>
                  <a:schemeClr val="bg1"/>
                </a:solidFill>
              </a:rPr>
              <a:t>$5M</a:t>
            </a:r>
          </a:p>
          <a:p>
            <a:pPr algn="ctr"/>
            <a:r>
              <a:rPr lang="en-US" sz="1200" dirty="0">
                <a:solidFill>
                  <a:schemeClr val="bg1"/>
                </a:solidFill>
              </a:rPr>
              <a:t>Exemption</a:t>
            </a:r>
          </a:p>
          <a:p>
            <a:pPr algn="ctr"/>
            <a:r>
              <a:rPr lang="en-US" sz="1200" dirty="0">
                <a:solidFill>
                  <a:schemeClr val="bg1"/>
                </a:solidFill>
              </a:rPr>
              <a:t>Utilized</a:t>
            </a:r>
          </a:p>
        </p:txBody>
      </p:sp>
      <p:sp>
        <p:nvSpPr>
          <p:cNvPr id="70" name="Rectangle 69">
            <a:extLst>
              <a:ext uri="{FF2B5EF4-FFF2-40B4-BE49-F238E27FC236}">
                <a16:creationId xmlns:a16="http://schemas.microsoft.com/office/drawing/2014/main" id="{1E2343F6-9F1F-5853-E189-EA0C4F3ABE72}"/>
              </a:ext>
            </a:extLst>
          </p:cNvPr>
          <p:cNvSpPr/>
          <p:nvPr userDrawn="1"/>
        </p:nvSpPr>
        <p:spPr>
          <a:xfrm>
            <a:off x="9759867" y="3664457"/>
            <a:ext cx="852444" cy="400125"/>
          </a:xfrm>
          <a:prstGeom prst="rect">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1" name="TextBox 70">
            <a:extLst>
              <a:ext uri="{FF2B5EF4-FFF2-40B4-BE49-F238E27FC236}">
                <a16:creationId xmlns:a16="http://schemas.microsoft.com/office/drawing/2014/main" id="{B247047C-2C46-11E8-2352-1EA68350D2C0}"/>
              </a:ext>
            </a:extLst>
          </p:cNvPr>
          <p:cNvSpPr txBox="1"/>
          <p:nvPr userDrawn="1"/>
        </p:nvSpPr>
        <p:spPr>
          <a:xfrm>
            <a:off x="2893781" y="1814137"/>
            <a:ext cx="918841" cy="338554"/>
          </a:xfrm>
          <a:prstGeom prst="rect">
            <a:avLst/>
          </a:prstGeom>
          <a:noFill/>
        </p:spPr>
        <p:txBody>
          <a:bodyPr wrap="none" rtlCol="0">
            <a:spAutoFit/>
          </a:bodyPr>
          <a:lstStyle/>
          <a:p>
            <a:r>
              <a:rPr lang="en-US" sz="1600" b="1" dirty="0"/>
              <a:t>Client A</a:t>
            </a:r>
          </a:p>
        </p:txBody>
      </p:sp>
      <p:sp>
        <p:nvSpPr>
          <p:cNvPr id="72" name="Rectangle 71">
            <a:extLst>
              <a:ext uri="{FF2B5EF4-FFF2-40B4-BE49-F238E27FC236}">
                <a16:creationId xmlns:a16="http://schemas.microsoft.com/office/drawing/2014/main" id="{AD22AD06-E105-DEEE-F5CA-9A96B5025BAB}"/>
              </a:ext>
            </a:extLst>
          </p:cNvPr>
          <p:cNvSpPr/>
          <p:nvPr userDrawn="1"/>
        </p:nvSpPr>
        <p:spPr>
          <a:xfrm>
            <a:off x="945373" y="1844905"/>
            <a:ext cx="5352856" cy="34613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D529A17-9FAB-CAF9-8DC9-E9A7D70835BC}"/>
              </a:ext>
            </a:extLst>
          </p:cNvPr>
          <p:cNvSpPr/>
          <p:nvPr userDrawn="1"/>
        </p:nvSpPr>
        <p:spPr>
          <a:xfrm>
            <a:off x="5979529" y="1844905"/>
            <a:ext cx="5602871" cy="34613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19D8B634-D4D2-C3C1-4221-7A70EEA6D19C}"/>
              </a:ext>
            </a:extLst>
          </p:cNvPr>
          <p:cNvSpPr txBox="1"/>
          <p:nvPr userDrawn="1"/>
        </p:nvSpPr>
        <p:spPr>
          <a:xfrm>
            <a:off x="8251838" y="1814137"/>
            <a:ext cx="918841" cy="338554"/>
          </a:xfrm>
          <a:prstGeom prst="rect">
            <a:avLst/>
          </a:prstGeom>
          <a:noFill/>
        </p:spPr>
        <p:txBody>
          <a:bodyPr wrap="none" rtlCol="0">
            <a:spAutoFit/>
          </a:bodyPr>
          <a:lstStyle/>
          <a:p>
            <a:r>
              <a:rPr lang="en-US" sz="1600" b="1" dirty="0"/>
              <a:t>Client B</a:t>
            </a:r>
          </a:p>
        </p:txBody>
      </p:sp>
      <p:sp>
        <p:nvSpPr>
          <p:cNvPr id="75" name="TextBox 74">
            <a:extLst>
              <a:ext uri="{FF2B5EF4-FFF2-40B4-BE49-F238E27FC236}">
                <a16:creationId xmlns:a16="http://schemas.microsoft.com/office/drawing/2014/main" id="{5A61B61B-CAE5-AF84-F6C9-E631F01236F9}"/>
              </a:ext>
            </a:extLst>
          </p:cNvPr>
          <p:cNvSpPr txBox="1"/>
          <p:nvPr userDrawn="1"/>
        </p:nvSpPr>
        <p:spPr>
          <a:xfrm>
            <a:off x="1417324" y="5233024"/>
            <a:ext cx="720896" cy="369332"/>
          </a:xfrm>
          <a:prstGeom prst="rect">
            <a:avLst/>
          </a:prstGeom>
          <a:noFill/>
        </p:spPr>
        <p:txBody>
          <a:bodyPr wrap="square">
            <a:spAutoFit/>
          </a:bodyPr>
          <a:lstStyle/>
          <a:p>
            <a:pPr algn="ctr"/>
            <a:r>
              <a:rPr lang="en-US" sz="1800" b="1" dirty="0"/>
              <a:t>2024</a:t>
            </a:r>
            <a:endParaRPr lang="en-US" dirty="0"/>
          </a:p>
        </p:txBody>
      </p:sp>
      <p:sp>
        <p:nvSpPr>
          <p:cNvPr id="76" name="TextBox 75">
            <a:extLst>
              <a:ext uri="{FF2B5EF4-FFF2-40B4-BE49-F238E27FC236}">
                <a16:creationId xmlns:a16="http://schemas.microsoft.com/office/drawing/2014/main" id="{32A013BB-AB11-9297-8722-E0311EFA3239}"/>
              </a:ext>
            </a:extLst>
          </p:cNvPr>
          <p:cNvSpPr txBox="1"/>
          <p:nvPr userDrawn="1"/>
        </p:nvSpPr>
        <p:spPr>
          <a:xfrm>
            <a:off x="4425196" y="5233024"/>
            <a:ext cx="720896" cy="369332"/>
          </a:xfrm>
          <a:prstGeom prst="rect">
            <a:avLst/>
          </a:prstGeom>
          <a:noFill/>
        </p:spPr>
        <p:txBody>
          <a:bodyPr wrap="square">
            <a:spAutoFit/>
          </a:bodyPr>
          <a:lstStyle/>
          <a:p>
            <a:pPr algn="ctr"/>
            <a:r>
              <a:rPr lang="en-US" sz="1800" b="1" dirty="0"/>
              <a:t>2026</a:t>
            </a:r>
            <a:endParaRPr lang="en-US" dirty="0"/>
          </a:p>
        </p:txBody>
      </p:sp>
      <p:sp>
        <p:nvSpPr>
          <p:cNvPr id="77" name="TextBox 76">
            <a:extLst>
              <a:ext uri="{FF2B5EF4-FFF2-40B4-BE49-F238E27FC236}">
                <a16:creationId xmlns:a16="http://schemas.microsoft.com/office/drawing/2014/main" id="{3F5603E8-B2C9-0688-897A-EF95F437BA5F}"/>
              </a:ext>
            </a:extLst>
          </p:cNvPr>
          <p:cNvSpPr txBox="1"/>
          <p:nvPr userDrawn="1"/>
        </p:nvSpPr>
        <p:spPr>
          <a:xfrm>
            <a:off x="7211815" y="5233024"/>
            <a:ext cx="720896" cy="369332"/>
          </a:xfrm>
          <a:prstGeom prst="rect">
            <a:avLst/>
          </a:prstGeom>
          <a:noFill/>
        </p:spPr>
        <p:txBody>
          <a:bodyPr wrap="square">
            <a:spAutoFit/>
          </a:bodyPr>
          <a:lstStyle/>
          <a:p>
            <a:pPr algn="ctr"/>
            <a:r>
              <a:rPr lang="en-US" sz="1800" b="1" dirty="0"/>
              <a:t>2024</a:t>
            </a:r>
            <a:endParaRPr lang="en-US" dirty="0"/>
          </a:p>
        </p:txBody>
      </p:sp>
      <p:sp>
        <p:nvSpPr>
          <p:cNvPr id="78" name="TextBox 77">
            <a:extLst>
              <a:ext uri="{FF2B5EF4-FFF2-40B4-BE49-F238E27FC236}">
                <a16:creationId xmlns:a16="http://schemas.microsoft.com/office/drawing/2014/main" id="{4DC9ADBE-87CD-AA78-0C6B-E5E473A829E7}"/>
              </a:ext>
            </a:extLst>
          </p:cNvPr>
          <p:cNvSpPr txBox="1"/>
          <p:nvPr userDrawn="1"/>
        </p:nvSpPr>
        <p:spPr>
          <a:xfrm>
            <a:off x="9399418" y="5233024"/>
            <a:ext cx="720896" cy="369332"/>
          </a:xfrm>
          <a:prstGeom prst="rect">
            <a:avLst/>
          </a:prstGeom>
          <a:noFill/>
        </p:spPr>
        <p:txBody>
          <a:bodyPr wrap="square">
            <a:spAutoFit/>
          </a:bodyPr>
          <a:lstStyle/>
          <a:p>
            <a:r>
              <a:rPr lang="en-US" sz="1800" b="1" dirty="0"/>
              <a:t>2026</a:t>
            </a:r>
            <a:endParaRPr lang="en-US" dirty="0"/>
          </a:p>
        </p:txBody>
      </p:sp>
      <p:cxnSp>
        <p:nvCxnSpPr>
          <p:cNvPr id="79" name="Straight Connector 78">
            <a:extLst>
              <a:ext uri="{FF2B5EF4-FFF2-40B4-BE49-F238E27FC236}">
                <a16:creationId xmlns:a16="http://schemas.microsoft.com/office/drawing/2014/main" id="{73D68ADA-6F86-E9F6-3648-EB3058A67FBB}"/>
              </a:ext>
            </a:extLst>
          </p:cNvPr>
          <p:cNvCxnSpPr/>
          <p:nvPr userDrawn="1"/>
        </p:nvCxnSpPr>
        <p:spPr>
          <a:xfrm>
            <a:off x="609600" y="5208249"/>
            <a:ext cx="5467816"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722BA85-B048-ADB4-DF03-39C5DAC22C1C}"/>
              </a:ext>
            </a:extLst>
          </p:cNvPr>
          <p:cNvCxnSpPr>
            <a:cxnSpLocks/>
          </p:cNvCxnSpPr>
          <p:nvPr userDrawn="1"/>
        </p:nvCxnSpPr>
        <p:spPr>
          <a:xfrm>
            <a:off x="6443663" y="5207286"/>
            <a:ext cx="5138737"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A17CBD8A-42FF-70A0-EFB3-FBEA351454D2}"/>
              </a:ext>
            </a:extLst>
          </p:cNvPr>
          <p:cNvSpPr txBox="1"/>
          <p:nvPr userDrawn="1"/>
        </p:nvSpPr>
        <p:spPr>
          <a:xfrm>
            <a:off x="609600" y="5719345"/>
            <a:ext cx="10972800" cy="338554"/>
          </a:xfrm>
          <a:prstGeom prst="rect">
            <a:avLst/>
          </a:prstGeom>
          <a:noFill/>
        </p:spPr>
        <p:txBody>
          <a:bodyPr wrap="square" anchor="b">
            <a:spAutoFit/>
          </a:bodyPr>
          <a:lstStyle/>
          <a:p>
            <a:r>
              <a:rPr lang="en-US" sz="800" dirty="0">
                <a:effectLst/>
              </a:rPr>
              <a:t>This information is provided for educational purposes only. This information is not intended to provide, and should not be relied on for, tax, legal or investment advice.</a:t>
            </a:r>
            <a:br>
              <a:rPr lang="en-US" sz="800" dirty="0">
                <a:effectLst/>
              </a:rPr>
            </a:br>
            <a:r>
              <a:rPr lang="en-US" sz="800" dirty="0">
                <a:effectLst/>
              </a:rPr>
              <a:t>We encourage you consult your own tax, legal and investment experts to discuss your unique circumstances.</a:t>
            </a:r>
          </a:p>
        </p:txBody>
      </p:sp>
    </p:spTree>
    <p:extLst>
      <p:ext uri="{BB962C8B-B14F-4D97-AF65-F5344CB8AC3E}">
        <p14:creationId xmlns:p14="http://schemas.microsoft.com/office/powerpoint/2010/main" val="13039928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ext Placeholder 9">
            <a:extLst>
              <a:ext uri="{FF2B5EF4-FFF2-40B4-BE49-F238E27FC236}">
                <a16:creationId xmlns:a16="http://schemas.microsoft.com/office/drawing/2014/main" id="{3B6AE707-CCAB-A340-8C24-896F52C7ECD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lgn="just">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63420128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987424"/>
            <a:ext cx="3932237" cy="1424305"/>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4983482" y="987425"/>
            <a:ext cx="6560820" cy="4569255"/>
          </a:xfrm>
        </p:spPr>
        <p:txBody>
          <a:bodyPr/>
          <a:lstStyle>
            <a:lvl1pPr>
              <a:defRPr sz="1400"/>
            </a:lvl1pPr>
            <a:lvl2pPr>
              <a:defRPr sz="1200"/>
            </a:lvl2pPr>
            <a:lvl3pPr>
              <a:defRPr sz="1100"/>
            </a:lvl3pPr>
            <a:lvl4pPr>
              <a:defRPr sz="105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65136" y="2423163"/>
            <a:ext cx="3932237" cy="3182257"/>
          </a:xfrm>
        </p:spPr>
        <p:txBody>
          <a:bodyPr/>
          <a:lstStyle>
            <a:lvl1pPr marL="0" indent="0">
              <a:lnSpc>
                <a:spcPct val="120000"/>
              </a:lnSpc>
              <a:buNone/>
              <a:defRPr sz="1600" b="0" i="0">
                <a:latin typeface="Aptos Light" panose="020B00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7ED58872-F843-C518-456C-0D9727AD66B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32214876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Disclosures">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167456-9374-FA2D-4DA5-D8BB267F464C}"/>
              </a:ext>
            </a:extLst>
          </p:cNvPr>
          <p:cNvSpPr/>
          <p:nvPr userDrawn="1"/>
        </p:nvSpPr>
        <p:spPr>
          <a:xfrm>
            <a:off x="0" y="3150920"/>
            <a:ext cx="12192000" cy="3707080"/>
          </a:xfrm>
          <a:prstGeom prst="rect">
            <a:avLst/>
          </a:prstGeom>
          <a:gradFill flip="none" rotWithShape="1">
            <a:gsLst>
              <a:gs pos="34000">
                <a:schemeClr val="tx1"/>
              </a:gs>
              <a:gs pos="100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8" y="2878667"/>
            <a:ext cx="10963871" cy="3073400"/>
          </a:xfrm>
        </p:spPr>
        <p:txBody>
          <a:bodyPr anchor="b">
            <a:noAutofit/>
          </a:bodyPr>
          <a:lstStyle>
            <a:lvl1pPr marL="0" indent="0" algn="just">
              <a:lnSpc>
                <a:spcPct val="100000"/>
              </a:lnSpc>
              <a:buNone/>
              <a:defRPr sz="1050" b="1" i="0" cap="none" baseline="0">
                <a:solidFill>
                  <a:schemeClr val="bg1"/>
                </a:solidFill>
                <a:latin typeface="Aptos" panose="020B0004020202020204" pitchFamily="34" charset="0"/>
              </a:defRPr>
            </a:lvl1pPr>
            <a:lvl2pPr marL="9525" indent="0" algn="just">
              <a:buNone/>
              <a:tabLst/>
              <a:defRPr sz="900" b="0" i="0">
                <a:solidFill>
                  <a:schemeClr val="bg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a:p>
            <a:pPr lvl="1"/>
            <a:r>
              <a:rPr lang="en-US" dirty="0"/>
              <a:t>Level 2</a:t>
            </a:r>
          </a:p>
        </p:txBody>
      </p:sp>
      <p:pic>
        <p:nvPicPr>
          <p:cNvPr id="6" name="Graphic 5">
            <a:extLst>
              <a:ext uri="{FF2B5EF4-FFF2-40B4-BE49-F238E27FC236}">
                <a16:creationId xmlns:a16="http://schemas.microsoft.com/office/drawing/2014/main" id="{BF1BED26-C7BF-7BC5-5B8A-3643BEEA93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21" y="669987"/>
            <a:ext cx="1396183" cy="220765"/>
          </a:xfrm>
          <a:prstGeom prst="rect">
            <a:avLst/>
          </a:prstGeom>
        </p:spPr>
      </p:pic>
    </p:spTree>
    <p:extLst>
      <p:ext uri="{BB962C8B-B14F-4D97-AF65-F5344CB8AC3E}">
        <p14:creationId xmlns:p14="http://schemas.microsoft.com/office/powerpoint/2010/main" val="282074568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704B43-FDE6-62EE-F1EC-6D68FA8FB5A0}"/>
              </a:ext>
            </a:extLst>
          </p:cNvPr>
          <p:cNvPicPr>
            <a:picLocks noChangeAspect="1"/>
          </p:cNvPicPr>
          <p:nvPr userDrawn="1"/>
        </p:nvPicPr>
        <p:blipFill>
          <a:blip r:embed="rId2"/>
          <a:srcRect t="23" b="23"/>
          <a:stretch/>
        </p:blipFill>
        <p:spPr>
          <a:xfrm>
            <a:off x="0" y="5200651"/>
            <a:ext cx="12192000" cy="165735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412725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9" name="Picture 8" descr="A black and white photo of a person&#10;&#10;Description automatically generated">
            <a:extLst>
              <a:ext uri="{FF2B5EF4-FFF2-40B4-BE49-F238E27FC236}">
                <a16:creationId xmlns:a16="http://schemas.microsoft.com/office/drawing/2014/main" id="{96758219-160E-C9C6-EDAA-D896C13A987A}"/>
              </a:ext>
            </a:extLst>
          </p:cNvPr>
          <p:cNvPicPr>
            <a:picLocks noChangeAspect="1"/>
          </p:cNvPicPr>
          <p:nvPr userDrawn="1"/>
        </p:nvPicPr>
        <p:blipFill>
          <a:blip r:embed="rId2"/>
          <a:stretch>
            <a:fillRect/>
          </a:stretch>
        </p:blipFill>
        <p:spPr>
          <a:xfrm rot="16200000">
            <a:off x="5263102" y="-70900"/>
            <a:ext cx="1665797" cy="12192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372484002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79" Type="http://schemas.openxmlformats.org/officeDocument/2006/relationships/image" Target="../media/image5.sv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3.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2.png"/><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5" y="667820"/>
            <a:ext cx="10903159" cy="378110"/>
          </a:xfrm>
          <a:prstGeom prst="rect">
            <a:avLst/>
          </a:prstGeom>
        </p:spPr>
        <p:txBody>
          <a:bodyPr vert="horz" lIns="91440" tIns="45720" rIns="91440" bIns="45720" rtlCol="0" anchor="t">
            <a:noAutofit/>
          </a:bodyPr>
          <a:lstStyle/>
          <a:p>
            <a:pPr lvl="0" defTabSz="914341"/>
            <a:r>
              <a:rPr lang="en-US" dirty="0"/>
              <a:t>Click to edit Master title style</a:t>
            </a:r>
          </a:p>
        </p:txBody>
      </p:sp>
      <p:sp>
        <p:nvSpPr>
          <p:cNvPr id="3" name="Text Placeholder 2"/>
          <p:cNvSpPr>
            <a:spLocks noGrp="1"/>
          </p:cNvSpPr>
          <p:nvPr>
            <p:ph type="body" idx="1"/>
          </p:nvPr>
        </p:nvSpPr>
        <p:spPr>
          <a:xfrm>
            <a:off x="665136" y="1790701"/>
            <a:ext cx="10891867" cy="42672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6330520"/>
            <a:ext cx="468949" cy="219456"/>
          </a:xfrm>
          <a:prstGeom prst="rect">
            <a:avLst/>
          </a:prstGeom>
        </p:spPr>
        <p:txBody>
          <a:bodyPr vert="horz" lIns="91440" tIns="45720" rIns="91440" bIns="45720" rtlCol="0" anchor="ctr"/>
          <a:lstStyle>
            <a:lvl1pPr>
              <a:defRPr lang="en-US" sz="8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6330520"/>
            <a:ext cx="4632960" cy="219456"/>
          </a:xfrm>
          <a:prstGeom prst="rect">
            <a:avLst/>
          </a:prstGeom>
        </p:spPr>
        <p:txBody>
          <a:bodyPr vert="horz" wrap="none" lIns="91440" tIns="45720" rIns="91440" bIns="45720" rtlCol="0" anchor="ctr"/>
          <a:lstStyle>
            <a:lvl1pPr algn="l">
              <a:defRPr sz="800" b="0" i="0">
                <a:solidFill>
                  <a:schemeClr val="tx1"/>
                </a:solidFill>
                <a:latin typeface="Aptos" panose="020B0004020202020204" pitchFamily="34" charset="0"/>
                <a:cs typeface="Arial" panose="020B0604020202020204" pitchFamily="34" charset="0"/>
              </a:defRPr>
            </a:lvl1pPr>
          </a:lstStyle>
          <a:p>
            <a:r>
              <a:rPr lang="en-US"/>
              <a:t>PLEASE REFER TO CONTENT DISCLOSURES AT THE END OF THIS PRESENTATION.</a:t>
            </a:r>
            <a:endParaRPr lang="en-US" dirty="0"/>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7290"/>
            <a:ext cx="3493795" cy="6379803"/>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chemeClr val="tx1"/>
                    </a:solidFill>
                    <a:effectLst/>
                    <a:uLnTx/>
                    <a:uFillTx/>
                    <a:latin typeface="+mn-lt"/>
                    <a:ea typeface="PP Eiko" pitchFamily="2" charset="-128"/>
                    <a:cs typeface="Arial Narrow" panose="020B0604020202020204" pitchFamily="34" charset="0"/>
                  </a:rPr>
                  <a:t>ACCESSING BULLET STYLES</a:t>
                </a:r>
              </a:p>
              <a:p>
                <a:pPr marL="285750" marR="0" lvl="0" indent="-285750" defTabSz="91440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440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75">
                <a:extLst>
                  <a:ext uri="{28A0092B-C50C-407E-A947-70E740481C1C}">
                    <a14:useLocalDpi xmlns:a14="http://schemas.microsoft.com/office/drawing/2010/main"/>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rgbClr val="5E6367"/>
                  </a:solidFill>
                  <a:effectLst/>
                  <a:uLnTx/>
                  <a:uFillTx/>
                  <a:latin typeface="Aptos"/>
                  <a:ea typeface="PP Eiko" pitchFamily="2" charset="-128"/>
                  <a:cs typeface="Arial Narrow" panose="020B0604020202020204" pitchFamily="34" charset="0"/>
                </a:rPr>
                <a:t>RESETTING THE SLIDE</a:t>
              </a:r>
            </a:p>
            <a:p>
              <a:pPr marL="285750" indent="-285750" algn="l">
                <a:spcAft>
                  <a:spcPts val="600"/>
                </a:spcAft>
                <a:buFont typeface="Arial" panose="020B0604020202020204" pitchFamily="34" charset="0"/>
                <a:buChar char="•"/>
              </a:pPr>
              <a:r>
                <a:rPr lang="en-US" sz="1400" dirty="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76">
                <a:extLst>
                  <a:ext uri="{28A0092B-C50C-407E-A947-70E740481C1C}">
                    <a14:useLocalDpi xmlns:a14="http://schemas.microsoft.com/office/drawing/2010/main"/>
                  </a:ext>
                </a:extLst>
              </a:blip>
              <a:srcRect/>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77">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solidFill>
                    <a:schemeClr val="tx1"/>
                  </a:solidFill>
                  <a:latin typeface="+mn-lt"/>
                  <a:ea typeface="PP Eiko" pitchFamily="2" charset="-128"/>
                </a:endParaRPr>
              </a:p>
            </p:txBody>
          </p:sp>
        </p:grpSp>
      </p:grpSp>
      <p:pic>
        <p:nvPicPr>
          <p:cNvPr id="16" name="Graphic 15">
            <a:extLst>
              <a:ext uri="{FF2B5EF4-FFF2-40B4-BE49-F238E27FC236}">
                <a16:creationId xmlns:a16="http://schemas.microsoft.com/office/drawing/2014/main" id="{63395A26-329A-245E-A78A-173AE4A93F77}"/>
              </a:ext>
            </a:extLst>
          </p:cNvPr>
          <p:cNvPicPr>
            <a:picLocks noChangeAspect="1"/>
          </p:cNvPicPr>
          <p:nvPr userDrawn="1"/>
        </p:nvPicPr>
        <p:blipFill>
          <a:blip r:embed="rId78" cstate="screen">
            <a:extLst>
              <a:ext uri="{28A0092B-C50C-407E-A947-70E740481C1C}">
                <a14:useLocalDpi xmlns:a14="http://schemas.microsoft.com/office/drawing/2010/main"/>
              </a:ext>
              <a:ext uri="{96DAC541-7B7A-43D3-8B79-37D633B846F1}">
                <asvg:svgBlip xmlns:asvg="http://schemas.microsoft.com/office/drawing/2016/SVG/main" r:embed="rId79"/>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568799191"/>
      </p:ext>
    </p:extLst>
  </p:cSld>
  <p:clrMap bg1="lt1" tx1="dk1" bg2="lt2" tx2="dk2" accent1="accent1" accent2="accent2" accent3="accent3" accent4="accent4" accent5="accent5" accent6="accent6" hlink="hlink" folHlink="folHlink"/>
  <p:sldLayoutIdLst>
    <p:sldLayoutId id="2147483760" r:id="rId1"/>
    <p:sldLayoutId id="2147483708" r:id="rId2"/>
    <p:sldLayoutId id="2147483768" r:id="rId3"/>
    <p:sldLayoutId id="2147483764" r:id="rId4"/>
    <p:sldLayoutId id="2147483765" r:id="rId5"/>
    <p:sldLayoutId id="2147483709" r:id="rId6"/>
    <p:sldLayoutId id="2147483710" r:id="rId7"/>
    <p:sldLayoutId id="2147483763" r:id="rId8"/>
    <p:sldLayoutId id="2147483711" r:id="rId9"/>
    <p:sldLayoutId id="2147483712" r:id="rId10"/>
    <p:sldLayoutId id="2147483759" r:id="rId11"/>
    <p:sldLayoutId id="2147483713" r:id="rId12"/>
    <p:sldLayoutId id="2147483714" r:id="rId13"/>
    <p:sldLayoutId id="2147483715" r:id="rId14"/>
    <p:sldLayoutId id="2147483757" r:id="rId15"/>
    <p:sldLayoutId id="2147483758" r:id="rId16"/>
    <p:sldLayoutId id="2147483716" r:id="rId17"/>
    <p:sldLayoutId id="2147483717" r:id="rId18"/>
    <p:sldLayoutId id="2147483774" r:id="rId19"/>
    <p:sldLayoutId id="2147483761" r:id="rId20"/>
    <p:sldLayoutId id="2147483718" r:id="rId21"/>
    <p:sldLayoutId id="2147483719" r:id="rId22"/>
    <p:sldLayoutId id="2147483766" r:id="rId23"/>
    <p:sldLayoutId id="2147483720" r:id="rId24"/>
    <p:sldLayoutId id="2147483721" r:id="rId25"/>
    <p:sldLayoutId id="2147483778" r:id="rId26"/>
    <p:sldLayoutId id="2147483772" r:id="rId27"/>
    <p:sldLayoutId id="2147483722" r:id="rId28"/>
    <p:sldLayoutId id="2147483723" r:id="rId29"/>
    <p:sldLayoutId id="2147483724" r:id="rId30"/>
    <p:sldLayoutId id="2147483779" r:id="rId31"/>
    <p:sldLayoutId id="2147483762" r:id="rId32"/>
    <p:sldLayoutId id="2147483725" r:id="rId33"/>
    <p:sldLayoutId id="2147483726" r:id="rId34"/>
    <p:sldLayoutId id="2147483771" r:id="rId35"/>
    <p:sldLayoutId id="2147483770" r:id="rId36"/>
    <p:sldLayoutId id="2147483767" r:id="rId37"/>
    <p:sldLayoutId id="2147483727" r:id="rId38"/>
    <p:sldLayoutId id="2147483776" r:id="rId39"/>
    <p:sldLayoutId id="2147483775" r:id="rId40"/>
    <p:sldLayoutId id="2147483728" r:id="rId41"/>
    <p:sldLayoutId id="2147483729" r:id="rId42"/>
    <p:sldLayoutId id="2147483769" r:id="rId43"/>
    <p:sldLayoutId id="2147483730" r:id="rId44"/>
    <p:sldLayoutId id="2147483731" r:id="rId45"/>
    <p:sldLayoutId id="2147483732" r:id="rId46"/>
    <p:sldLayoutId id="2147483733" r:id="rId47"/>
    <p:sldLayoutId id="2147483734" r:id="rId48"/>
    <p:sldLayoutId id="2147483735" r:id="rId49"/>
    <p:sldLayoutId id="2147483736" r:id="rId50"/>
    <p:sldLayoutId id="2147483737" r:id="rId51"/>
    <p:sldLayoutId id="2147483738" r:id="rId52"/>
    <p:sldLayoutId id="2147483739" r:id="rId53"/>
    <p:sldLayoutId id="2147483740" r:id="rId54"/>
    <p:sldLayoutId id="2147483741" r:id="rId55"/>
    <p:sldLayoutId id="2147483742" r:id="rId56"/>
    <p:sldLayoutId id="2147483743" r:id="rId57"/>
    <p:sldLayoutId id="2147483744" r:id="rId58"/>
    <p:sldLayoutId id="2147483745" r:id="rId59"/>
    <p:sldLayoutId id="2147483746" r:id="rId60"/>
    <p:sldLayoutId id="2147483747" r:id="rId61"/>
    <p:sldLayoutId id="2147483748" r:id="rId62"/>
    <p:sldLayoutId id="2147483749" r:id="rId63"/>
    <p:sldLayoutId id="2147483750" r:id="rId64"/>
    <p:sldLayoutId id="2147483751" r:id="rId65"/>
    <p:sldLayoutId id="2147483752" r:id="rId66"/>
    <p:sldLayoutId id="2147483753" r:id="rId67"/>
    <p:sldLayoutId id="2147483780" r:id="rId68"/>
    <p:sldLayoutId id="2147483777" r:id="rId69"/>
    <p:sldLayoutId id="2147483773" r:id="rId70"/>
    <p:sldLayoutId id="2147483754" r:id="rId71"/>
    <p:sldLayoutId id="2147483755" r:id="rId72"/>
    <p:sldLayoutId id="2147483756" r:id="rId73"/>
  </p:sldLayoutIdLst>
  <p:hf hdr="0" dt="0"/>
  <p:txStyles>
    <p:title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p:titleStyle>
    <p:body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
          <p15:clr>
            <a:srgbClr val="F26B43"/>
          </p15:clr>
        </p15:guide>
        <p15:guide id="2" pos="480" userDrawn="1">
          <p15:clr>
            <a:srgbClr val="F26B43"/>
          </p15:clr>
        </p15:guide>
        <p15:guide id="3" pos="7296" userDrawn="1">
          <p15:clr>
            <a:srgbClr val="F26B43"/>
          </p15:clr>
        </p15:guide>
        <p15:guide id="4" orient="horz" pos="1128">
          <p15:clr>
            <a:srgbClr val="A4A3A4"/>
          </p15:clr>
        </p15:guide>
        <p15:guide id="5" orient="horz" pos="3264">
          <p15:clr>
            <a:srgbClr val="A4A3A4"/>
          </p15:clr>
        </p15:guide>
        <p15:guide id="6" orient="horz" pos="3816">
          <p15:clr>
            <a:srgbClr val="F26B43"/>
          </p15:clr>
        </p15:guide>
        <p15:guide id="7" orient="horz" pos="3528">
          <p15:clr>
            <a:srgbClr val="A4A3A4"/>
          </p15:clr>
        </p15:guide>
        <p15:guide id="8" orient="horz" pos="1224" userDrawn="1">
          <p15:clr>
            <a:srgbClr val="A4A3A4"/>
          </p15:clr>
        </p15:guide>
        <p15:guide id="9" pos="7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729F0-56FE-919D-FB1A-11F132640C0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1DDBFCC-8E31-C130-DD2F-3D55F26C7B1D}"/>
              </a:ext>
            </a:extLst>
          </p:cNvPr>
          <p:cNvSpPr>
            <a:spLocks noGrp="1"/>
          </p:cNvSpPr>
          <p:nvPr>
            <p:ph type="ftr" sz="quarter" idx="15"/>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F13DEEAA-C2D9-0B83-84AF-B63748021CF9}"/>
              </a:ext>
            </a:extLst>
          </p:cNvPr>
          <p:cNvSpPr>
            <a:spLocks noGrp="1"/>
          </p:cNvSpPr>
          <p:nvPr>
            <p:ph type="sldNum" sz="quarter" idx="16"/>
          </p:nvPr>
        </p:nvSpPr>
        <p:spPr/>
        <p:txBody>
          <a:bodyPr/>
          <a:lstStyle/>
          <a:p>
            <a:fld id="{AB0A2F5B-9D58-954B-BE2D-971097BC211C}" type="slidenum">
              <a:rPr lang="en-US" smtClean="0"/>
              <a:pPr/>
              <a:t>1</a:t>
            </a:fld>
            <a:endParaRPr lang="en-US" dirty="0"/>
          </a:p>
        </p:txBody>
      </p:sp>
    </p:spTree>
    <p:extLst>
      <p:ext uri="{BB962C8B-B14F-4D97-AF65-F5344CB8AC3E}">
        <p14:creationId xmlns:p14="http://schemas.microsoft.com/office/powerpoint/2010/main" val="71547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7DEC5-D6F7-9878-1FBB-3A9764192A6F}"/>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C973ED9F-53AD-B097-2411-519938BD9021}"/>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7ED98A84-B1D0-926A-1CDC-F6F22DEED6BD}"/>
              </a:ext>
            </a:extLst>
          </p:cNvPr>
          <p:cNvSpPr>
            <a:spLocks noGrp="1"/>
          </p:cNvSpPr>
          <p:nvPr>
            <p:ph type="sldNum" sz="quarter" idx="19"/>
          </p:nvPr>
        </p:nvSpPr>
        <p:spPr/>
        <p:txBody>
          <a:bodyPr/>
          <a:lstStyle/>
          <a:p>
            <a:fld id="{AB0A2F5B-9D58-954B-BE2D-971097BC211C}" type="slidenum">
              <a:rPr lang="en-US" smtClean="0"/>
              <a:pPr/>
              <a:t>10</a:t>
            </a:fld>
            <a:endParaRPr lang="en-US" dirty="0"/>
          </a:p>
        </p:txBody>
      </p:sp>
    </p:spTree>
    <p:extLst>
      <p:ext uri="{BB962C8B-B14F-4D97-AF65-F5344CB8AC3E}">
        <p14:creationId xmlns:p14="http://schemas.microsoft.com/office/powerpoint/2010/main" val="1769628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E0B6C-51EA-8ECC-C971-99B217F7BB8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15832C19-5943-F3E4-0308-EA05C523959A}"/>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6C603E3D-1F14-BAD5-ED47-0BCF74A3840C}"/>
              </a:ext>
            </a:extLst>
          </p:cNvPr>
          <p:cNvSpPr>
            <a:spLocks noGrp="1"/>
          </p:cNvSpPr>
          <p:nvPr>
            <p:ph type="sldNum" sz="quarter" idx="11"/>
          </p:nvPr>
        </p:nvSpPr>
        <p:spPr/>
        <p:txBody>
          <a:bodyPr/>
          <a:lstStyle/>
          <a:p>
            <a:fld id="{AB0A2F5B-9D58-954B-BE2D-971097BC211C}" type="slidenum">
              <a:rPr lang="en-US" smtClean="0"/>
              <a:pPr/>
              <a:t>11</a:t>
            </a:fld>
            <a:endParaRPr lang="en-US" dirty="0"/>
          </a:p>
        </p:txBody>
      </p:sp>
    </p:spTree>
    <p:extLst>
      <p:ext uri="{BB962C8B-B14F-4D97-AF65-F5344CB8AC3E}">
        <p14:creationId xmlns:p14="http://schemas.microsoft.com/office/powerpoint/2010/main" val="52192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4BD15-EB7E-8961-A7F5-2D8149CF5FA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D5F6A0E-14C9-E45A-0F66-4A06B006CD7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27781B13-18CC-DC57-F40B-92CC348C06D4}"/>
              </a:ext>
            </a:extLst>
          </p:cNvPr>
          <p:cNvSpPr>
            <a:spLocks noGrp="1"/>
          </p:cNvSpPr>
          <p:nvPr>
            <p:ph type="sldNum" sz="quarter" idx="11"/>
          </p:nvPr>
        </p:nvSpPr>
        <p:spPr/>
        <p:txBody>
          <a:bodyPr/>
          <a:lstStyle/>
          <a:p>
            <a:fld id="{AB0A2F5B-9D58-954B-BE2D-971097BC211C}" type="slidenum">
              <a:rPr lang="en-US" smtClean="0"/>
              <a:pPr/>
              <a:t>12</a:t>
            </a:fld>
            <a:endParaRPr lang="en-US" dirty="0"/>
          </a:p>
        </p:txBody>
      </p:sp>
    </p:spTree>
    <p:extLst>
      <p:ext uri="{BB962C8B-B14F-4D97-AF65-F5344CB8AC3E}">
        <p14:creationId xmlns:p14="http://schemas.microsoft.com/office/powerpoint/2010/main" val="409726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121FA-40D9-2DEC-502B-96C3FAB0AD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36DCC6-F047-FF52-C45A-EC7C5632C864}"/>
              </a:ext>
            </a:extLst>
          </p:cNvPr>
          <p:cNvSpPr>
            <a:spLocks noGrp="1"/>
          </p:cNvSpPr>
          <p:nvPr>
            <p:ph type="sldNum" sz="quarter" idx="10"/>
          </p:nvPr>
        </p:nvSpPr>
        <p:spPr/>
        <p:txBody>
          <a:bodyPr/>
          <a:lstStyle/>
          <a:p>
            <a:fld id="{AB0A2F5B-9D58-954B-BE2D-971097BC211C}" type="slidenum">
              <a:rPr lang="en-US" smtClean="0"/>
              <a:pPr/>
              <a:t>13</a:t>
            </a:fld>
            <a:endParaRPr lang="en-US" dirty="0"/>
          </a:p>
        </p:txBody>
      </p:sp>
      <p:sp>
        <p:nvSpPr>
          <p:cNvPr id="3" name="Footer Placeholder 2">
            <a:extLst>
              <a:ext uri="{FF2B5EF4-FFF2-40B4-BE49-F238E27FC236}">
                <a16:creationId xmlns:a16="http://schemas.microsoft.com/office/drawing/2014/main" id="{ADFE9AB9-6C4E-4109-3088-396683F15A6D}"/>
              </a:ext>
            </a:extLst>
          </p:cNvPr>
          <p:cNvSpPr>
            <a:spLocks noGrp="1"/>
          </p:cNvSpPr>
          <p:nvPr>
            <p:ph type="ftr" sz="quarter" idx="11"/>
          </p:nvPr>
        </p:nvSpPr>
        <p:spPr/>
        <p:txBody>
          <a:bodyPr/>
          <a:lstStyle/>
          <a:p>
            <a:r>
              <a:rPr lang="en-US"/>
              <a:t>PLEASE REFER TO CONTENT DISCLOSURES AT THE END OF THIS PRESENTATION.</a:t>
            </a:r>
            <a:endParaRPr lang="en-US" dirty="0"/>
          </a:p>
        </p:txBody>
      </p:sp>
    </p:spTree>
    <p:extLst>
      <p:ext uri="{BB962C8B-B14F-4D97-AF65-F5344CB8AC3E}">
        <p14:creationId xmlns:p14="http://schemas.microsoft.com/office/powerpoint/2010/main" val="2566847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7499D-985C-8088-7BD3-908FA596DF74}"/>
            </a:ext>
          </a:extLst>
        </p:cNvPr>
        <p:cNvGrpSpPr/>
        <p:nvPr/>
      </p:nvGrpSpPr>
      <p:grpSpPr>
        <a:xfrm>
          <a:off x="0" y="0"/>
          <a:ext cx="0" cy="0"/>
          <a:chOff x="0" y="0"/>
          <a:chExt cx="0" cy="0"/>
        </a:xfrm>
      </p:grpSpPr>
      <p:sp>
        <p:nvSpPr>
          <p:cNvPr id="9" name="Footer Placeholder 7">
            <a:extLst>
              <a:ext uri="{FF2B5EF4-FFF2-40B4-BE49-F238E27FC236}">
                <a16:creationId xmlns:a16="http://schemas.microsoft.com/office/drawing/2014/main" id="{7AD92485-1B62-EBF3-A195-BD24715EF0BA}"/>
              </a:ext>
            </a:extLst>
          </p:cNvPr>
          <p:cNvSpPr>
            <a:spLocks noGrp="1"/>
          </p:cNvSpPr>
          <p:nvPr>
            <p:ph type="ftr" sz="quarter" idx="10"/>
          </p:nvPr>
        </p:nvSpPr>
        <p:spPr/>
        <p:txBody>
          <a:bodyPr/>
          <a:lstStyle/>
          <a:p>
            <a:r>
              <a:rPr lang="en-US" dirty="0"/>
              <a:t>PLEASE REFER TO CONTENT DISCLOSURES AT THE END OF THIS PRESENTATION.</a:t>
            </a:r>
          </a:p>
        </p:txBody>
      </p:sp>
      <p:sp>
        <p:nvSpPr>
          <p:cNvPr id="3" name="Slide Number Placeholder 2">
            <a:extLst>
              <a:ext uri="{FF2B5EF4-FFF2-40B4-BE49-F238E27FC236}">
                <a16:creationId xmlns:a16="http://schemas.microsoft.com/office/drawing/2014/main" id="{77E09516-EBBD-2A84-8617-BB0DE9CC6189}"/>
              </a:ext>
            </a:extLst>
          </p:cNvPr>
          <p:cNvSpPr>
            <a:spLocks noGrp="1"/>
          </p:cNvSpPr>
          <p:nvPr>
            <p:ph type="sldNum" sz="quarter" idx="11"/>
          </p:nvPr>
        </p:nvSpPr>
        <p:spPr/>
        <p:txBody>
          <a:bodyPr/>
          <a:lstStyle/>
          <a:p>
            <a:fld id="{AB0A2F5B-9D58-954B-BE2D-971097BC211C}" type="slidenum">
              <a:rPr lang="en-US" smtClean="0"/>
              <a:pPr/>
              <a:t>14</a:t>
            </a:fld>
            <a:endParaRPr lang="en-US" dirty="0"/>
          </a:p>
        </p:txBody>
      </p:sp>
    </p:spTree>
    <p:extLst>
      <p:ext uri="{BB962C8B-B14F-4D97-AF65-F5344CB8AC3E}">
        <p14:creationId xmlns:p14="http://schemas.microsoft.com/office/powerpoint/2010/main" val="1448798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0B3EF9-22E2-B35F-2155-9FA9139C8BB6}"/>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15</a:t>
            </a:fld>
            <a:endParaRPr lang="en-US" dirty="0"/>
          </a:p>
        </p:txBody>
      </p:sp>
      <p:sp>
        <p:nvSpPr>
          <p:cNvPr id="3" name="Text Placeholder 2">
            <a:extLst>
              <a:ext uri="{FF2B5EF4-FFF2-40B4-BE49-F238E27FC236}">
                <a16:creationId xmlns:a16="http://schemas.microsoft.com/office/drawing/2014/main" id="{680752A8-BDFF-0A46-ABB5-B3DB19FA657F}"/>
              </a:ext>
            </a:extLst>
          </p:cNvPr>
          <p:cNvSpPr>
            <a:spLocks noGrp="1"/>
          </p:cNvSpPr>
          <p:nvPr>
            <p:ph type="body" sz="quarter" idx="12"/>
          </p:nvPr>
        </p:nvSpPr>
        <p:spPr>
          <a:xfrm>
            <a:off x="664638" y="2878667"/>
            <a:ext cx="10963871" cy="3073400"/>
          </a:xfrm>
        </p:spPr>
        <p:txBody>
          <a:bodyPr/>
          <a:lstStyle/>
          <a:p>
            <a:r>
              <a:rPr lang="en-US" sz="1100" dirty="0"/>
              <a:t>IMPORTANT DISCLOSURE INFORMATION</a:t>
            </a:r>
          </a:p>
          <a:p>
            <a:r>
              <a:rPr lang="en-US" sz="1000" b="0" dirty="0"/>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then-current applicable laws and rules.</a:t>
            </a:r>
          </a:p>
          <a:p>
            <a:r>
              <a:rPr lang="en-US" sz="1000" b="0" noProof="0" dirty="0"/>
              <a:t>Different types of investments involve degrees of risk, including loss of principal.</a:t>
            </a:r>
            <a:r>
              <a:rPr lang="en-US" sz="1000" b="0" dirty="0"/>
              <a:t>.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 </a:t>
            </a:r>
          </a:p>
          <a:p>
            <a:r>
              <a:rPr lang="en-US" sz="1000" b="0" dirty="0"/>
              <a:t>Advisory services are offered through Corient Private Wealth LLC and its affiliates, each being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https://adviserinfo.sec.gov/. We also encourage you to review the RIA’s Privacy Policy and Code of Ethics, which are available upon request.</a:t>
            </a:r>
          </a:p>
          <a:p>
            <a:r>
              <a:rPr lang="en-US" sz="1000" b="0" dirty="0"/>
              <a:t>Our clients must, in writing, advise us of personal, financial, or investment objective changes and any restrictions desired on our services so that we may re-evaluate any previous recommendations and adjust our advisory services as needed. For current clients, please advise us immediately if you are not receiving monthly account statements from your custodian. We encourage you to compare your custodial statements to any information we provide to you.</a:t>
            </a:r>
          </a:p>
          <a:p>
            <a:r>
              <a:rPr lang="en-US" sz="1000" b="0" dirty="0"/>
              <a:t>Due to various factors, including changing market conditions and applicable laws, the content may no longer be reflective of current opinions or positions. Moreover, you should not assume that any discussion or information contained in this commentary serves as the receipt of, or as a substitute for, personalized investment advice from Corient.</a:t>
            </a:r>
          </a:p>
        </p:txBody>
      </p:sp>
    </p:spTree>
    <p:extLst>
      <p:ext uri="{BB962C8B-B14F-4D97-AF65-F5344CB8AC3E}">
        <p14:creationId xmlns:p14="http://schemas.microsoft.com/office/powerpoint/2010/main" val="1008456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09CB8-561D-34E9-B81C-9A83EA80E0EA}"/>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AD7F955-4728-93E3-C66B-136FCB0A0C14}"/>
              </a:ext>
            </a:extLst>
          </p:cNvPr>
          <p:cNvSpPr>
            <a:spLocks noGrp="1"/>
          </p:cNvSpPr>
          <p:nvPr>
            <p:ph type="ftr" sz="quarter" idx="10"/>
          </p:nvPr>
        </p:nvSpPr>
        <p:spPr/>
        <p:txBody>
          <a:bodyPr/>
          <a:lstStyle/>
          <a:p>
            <a:r>
              <a:rPr lang="en-US" dirty="0"/>
              <a:t>PLEASE REFER TO CONTENT DISCLOSURES AT THE END OF THIS PRESENTATION.</a:t>
            </a:r>
          </a:p>
        </p:txBody>
      </p:sp>
      <p:sp>
        <p:nvSpPr>
          <p:cNvPr id="4" name="Slide Number Placeholder 3">
            <a:extLst>
              <a:ext uri="{FF2B5EF4-FFF2-40B4-BE49-F238E27FC236}">
                <a16:creationId xmlns:a16="http://schemas.microsoft.com/office/drawing/2014/main" id="{A839E47E-A1EB-04C5-2A8B-020A66FA2D5C}"/>
              </a:ext>
            </a:extLst>
          </p:cNvPr>
          <p:cNvSpPr>
            <a:spLocks noGrp="1"/>
          </p:cNvSpPr>
          <p:nvPr>
            <p:ph type="sldNum" sz="quarter" idx="11"/>
          </p:nvPr>
        </p:nvSpPr>
        <p:spPr/>
        <p:txBody>
          <a:bodyPr/>
          <a:lstStyle/>
          <a:p>
            <a:fld id="{AB0A2F5B-9D58-954B-BE2D-971097BC211C}" type="slidenum">
              <a:rPr lang="en-US" smtClean="0"/>
              <a:pPr/>
              <a:t>2</a:t>
            </a:fld>
            <a:endParaRPr lang="en-US" dirty="0"/>
          </a:p>
        </p:txBody>
      </p:sp>
    </p:spTree>
    <p:extLst>
      <p:ext uri="{BB962C8B-B14F-4D97-AF65-F5344CB8AC3E}">
        <p14:creationId xmlns:p14="http://schemas.microsoft.com/office/powerpoint/2010/main" val="257600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C5866-2B1A-0BCF-E5E5-081132D3810F}"/>
            </a:ext>
          </a:extLst>
        </p:cNvPr>
        <p:cNvGrpSpPr/>
        <p:nvPr/>
      </p:nvGrpSpPr>
      <p:grpSpPr>
        <a:xfrm>
          <a:off x="0" y="0"/>
          <a:ext cx="0" cy="0"/>
          <a:chOff x="0" y="0"/>
          <a:chExt cx="0" cy="0"/>
        </a:xfrm>
      </p:grpSpPr>
      <p:sp>
        <p:nvSpPr>
          <p:cNvPr id="9" name="Footer Placeholder 8">
            <a:extLst>
              <a:ext uri="{FF2B5EF4-FFF2-40B4-BE49-F238E27FC236}">
                <a16:creationId xmlns:a16="http://schemas.microsoft.com/office/drawing/2014/main" id="{FBC6F2AD-613C-A1E8-A009-AE4CF105F337}"/>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4CA8E62F-9CE5-83B3-F504-0D0A9386DAB0}"/>
              </a:ext>
            </a:extLst>
          </p:cNvPr>
          <p:cNvSpPr>
            <a:spLocks noGrp="1"/>
          </p:cNvSpPr>
          <p:nvPr>
            <p:ph type="sldNum" sz="quarter" idx="20"/>
          </p:nvPr>
        </p:nvSpPr>
        <p:spPr/>
        <p:txBody>
          <a:bodyPr/>
          <a:lstStyle/>
          <a:p>
            <a:fld id="{AB0A2F5B-9D58-954B-BE2D-971097BC211C}" type="slidenum">
              <a:rPr lang="en-US" smtClean="0"/>
              <a:pPr/>
              <a:t>3</a:t>
            </a:fld>
            <a:endParaRPr lang="en-US" dirty="0"/>
          </a:p>
        </p:txBody>
      </p:sp>
    </p:spTree>
    <p:extLst>
      <p:ext uri="{BB962C8B-B14F-4D97-AF65-F5344CB8AC3E}">
        <p14:creationId xmlns:p14="http://schemas.microsoft.com/office/powerpoint/2010/main" val="3147053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F9D0B-E3E4-E602-D4B7-876FD43ECFD8}"/>
            </a:ext>
          </a:extLst>
        </p:cNvPr>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50DDEB7C-2AA8-DC81-DFAF-1A22C35BA256}"/>
              </a:ext>
            </a:extLst>
          </p:cNvPr>
          <p:cNvSpPr>
            <a:spLocks noGrp="1"/>
          </p:cNvSpPr>
          <p:nvPr>
            <p:ph type="ftr" sz="quarter" idx="22"/>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E1B71700-EDDC-4E7A-DD94-B845B707313F}"/>
              </a:ext>
            </a:extLst>
          </p:cNvPr>
          <p:cNvSpPr>
            <a:spLocks noGrp="1"/>
          </p:cNvSpPr>
          <p:nvPr>
            <p:ph type="sldNum" sz="quarter" idx="23"/>
          </p:nvPr>
        </p:nvSpPr>
        <p:spPr/>
        <p:txBody>
          <a:bodyPr/>
          <a:lstStyle/>
          <a:p>
            <a:fld id="{AB0A2F5B-9D58-954B-BE2D-971097BC211C}" type="slidenum">
              <a:rPr lang="en-US" smtClean="0"/>
              <a:pPr/>
              <a:t>4</a:t>
            </a:fld>
            <a:endParaRPr lang="en-US" dirty="0"/>
          </a:p>
        </p:txBody>
      </p:sp>
    </p:spTree>
    <p:extLst>
      <p:ext uri="{BB962C8B-B14F-4D97-AF65-F5344CB8AC3E}">
        <p14:creationId xmlns:p14="http://schemas.microsoft.com/office/powerpoint/2010/main" val="321080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6A7A7-B0FE-B5F2-EDEF-6B93DA4CFEF5}"/>
            </a:ext>
          </a:extLst>
        </p:cNvPr>
        <p:cNvGrpSpPr/>
        <p:nvPr/>
      </p:nvGrpSpPr>
      <p:grpSpPr>
        <a:xfrm>
          <a:off x="0" y="0"/>
          <a:ext cx="0" cy="0"/>
          <a:chOff x="0" y="0"/>
          <a:chExt cx="0" cy="0"/>
        </a:xfrm>
      </p:grpSpPr>
      <p:sp>
        <p:nvSpPr>
          <p:cNvPr id="9" name="Footer Placeholder 8">
            <a:extLst>
              <a:ext uri="{FF2B5EF4-FFF2-40B4-BE49-F238E27FC236}">
                <a16:creationId xmlns:a16="http://schemas.microsoft.com/office/drawing/2014/main" id="{09B3BF5B-406D-EA68-150B-1A19B51406FA}"/>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4C84B316-73C9-56E6-699C-FFDCD7D19F0D}"/>
              </a:ext>
            </a:extLst>
          </p:cNvPr>
          <p:cNvSpPr>
            <a:spLocks noGrp="1"/>
          </p:cNvSpPr>
          <p:nvPr>
            <p:ph type="sldNum" sz="quarter" idx="20"/>
          </p:nvPr>
        </p:nvSpPr>
        <p:spPr/>
        <p:txBody>
          <a:bodyPr/>
          <a:lstStyle/>
          <a:p>
            <a:fld id="{AB0A2F5B-9D58-954B-BE2D-971097BC211C}" type="slidenum">
              <a:rPr lang="en-US" smtClean="0"/>
              <a:pPr/>
              <a:t>5</a:t>
            </a:fld>
            <a:endParaRPr lang="en-US" dirty="0"/>
          </a:p>
        </p:txBody>
      </p:sp>
    </p:spTree>
    <p:extLst>
      <p:ext uri="{BB962C8B-B14F-4D97-AF65-F5344CB8AC3E}">
        <p14:creationId xmlns:p14="http://schemas.microsoft.com/office/powerpoint/2010/main" val="314707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EF4E7-674E-6BF1-F10C-C666DB3551D9}"/>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4953A46B-513A-1062-4F53-99214DE019D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AAFD510F-A3F4-DC65-C6DB-3222D9AA9FF1}"/>
              </a:ext>
            </a:extLst>
          </p:cNvPr>
          <p:cNvSpPr>
            <a:spLocks noGrp="1"/>
          </p:cNvSpPr>
          <p:nvPr>
            <p:ph type="sldNum" sz="quarter" idx="11"/>
          </p:nvPr>
        </p:nvSpPr>
        <p:spPr/>
        <p:txBody>
          <a:bodyPr/>
          <a:lstStyle/>
          <a:p>
            <a:fld id="{AB0A2F5B-9D58-954B-BE2D-971097BC211C}" type="slidenum">
              <a:rPr lang="en-US" smtClean="0"/>
              <a:pPr/>
              <a:t>6</a:t>
            </a:fld>
            <a:endParaRPr lang="en-US" dirty="0"/>
          </a:p>
        </p:txBody>
      </p:sp>
    </p:spTree>
    <p:extLst>
      <p:ext uri="{BB962C8B-B14F-4D97-AF65-F5344CB8AC3E}">
        <p14:creationId xmlns:p14="http://schemas.microsoft.com/office/powerpoint/2010/main" val="2351678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C211E-1E46-394B-1EB3-AABFA14AA162}"/>
            </a:ext>
          </a:extLst>
        </p:cNvPr>
        <p:cNvGrpSpPr/>
        <p:nvPr/>
      </p:nvGrpSpPr>
      <p:grpSpPr>
        <a:xfrm>
          <a:off x="0" y="0"/>
          <a:ext cx="0" cy="0"/>
          <a:chOff x="0" y="0"/>
          <a:chExt cx="0" cy="0"/>
        </a:xfrm>
      </p:grpSpPr>
      <p:sp>
        <p:nvSpPr>
          <p:cNvPr id="5" name="Footer Placeholder 7">
            <a:extLst>
              <a:ext uri="{FF2B5EF4-FFF2-40B4-BE49-F238E27FC236}">
                <a16:creationId xmlns:a16="http://schemas.microsoft.com/office/drawing/2014/main" id="{9D377440-0C90-D34E-2B04-D7F13A2698D6}"/>
              </a:ext>
            </a:extLst>
          </p:cNvPr>
          <p:cNvSpPr>
            <a:spLocks noGrp="1"/>
          </p:cNvSpPr>
          <p:nvPr>
            <p:ph type="ftr" sz="quarter" idx="10"/>
          </p:nvPr>
        </p:nvSpPr>
        <p:spPr/>
        <p:txBody>
          <a:bodyPr/>
          <a:lstStyle/>
          <a:p>
            <a:r>
              <a:rPr lang="en-US" dirty="0"/>
              <a:t>PLEASE REFER TO CONTENT DISCLOSURES AT THE END OF THIS PRESENTATION.</a:t>
            </a:r>
          </a:p>
        </p:txBody>
      </p:sp>
      <p:sp>
        <p:nvSpPr>
          <p:cNvPr id="3" name="Slide Number Placeholder 2">
            <a:extLst>
              <a:ext uri="{FF2B5EF4-FFF2-40B4-BE49-F238E27FC236}">
                <a16:creationId xmlns:a16="http://schemas.microsoft.com/office/drawing/2014/main" id="{91CA9AD8-10CE-40F2-F83D-CE9ECCC7672D}"/>
              </a:ext>
            </a:extLst>
          </p:cNvPr>
          <p:cNvSpPr>
            <a:spLocks noGrp="1"/>
          </p:cNvSpPr>
          <p:nvPr>
            <p:ph type="sldNum" sz="quarter" idx="11"/>
          </p:nvPr>
        </p:nvSpPr>
        <p:spPr/>
        <p:txBody>
          <a:bodyPr/>
          <a:lstStyle/>
          <a:p>
            <a:fld id="{AB0A2F5B-9D58-954B-BE2D-971097BC211C}" type="slidenum">
              <a:rPr lang="en-US" smtClean="0"/>
              <a:pPr/>
              <a:t>7</a:t>
            </a:fld>
            <a:endParaRPr lang="en-US" dirty="0"/>
          </a:p>
        </p:txBody>
      </p:sp>
    </p:spTree>
    <p:extLst>
      <p:ext uri="{BB962C8B-B14F-4D97-AF65-F5344CB8AC3E}">
        <p14:creationId xmlns:p14="http://schemas.microsoft.com/office/powerpoint/2010/main" val="293000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CD51D-7607-9641-DE3A-CB475B60E1C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6AE729D-BE0E-D604-3A5C-6E62A3793B2A}"/>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F7A23B31-825F-19D6-949A-C51D99E542EB}"/>
              </a:ext>
            </a:extLst>
          </p:cNvPr>
          <p:cNvSpPr>
            <a:spLocks noGrp="1"/>
          </p:cNvSpPr>
          <p:nvPr>
            <p:ph type="sldNum" sz="quarter" idx="11"/>
          </p:nvPr>
        </p:nvSpPr>
        <p:spPr/>
        <p:txBody>
          <a:bodyPr/>
          <a:lstStyle/>
          <a:p>
            <a:fld id="{AB0A2F5B-9D58-954B-BE2D-971097BC211C}" type="slidenum">
              <a:rPr lang="en-US" smtClean="0"/>
              <a:pPr/>
              <a:t>8</a:t>
            </a:fld>
            <a:endParaRPr lang="en-US" dirty="0"/>
          </a:p>
        </p:txBody>
      </p:sp>
    </p:spTree>
    <p:extLst>
      <p:ext uri="{BB962C8B-B14F-4D97-AF65-F5344CB8AC3E}">
        <p14:creationId xmlns:p14="http://schemas.microsoft.com/office/powerpoint/2010/main" val="1440266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CE68-C86B-0A90-D650-B77DE2EA85D1}"/>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330F1566-98B7-FE8B-6E95-800A1E602805}"/>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B8150E11-CB16-F8E4-F774-2F59284B0024}"/>
              </a:ext>
            </a:extLst>
          </p:cNvPr>
          <p:cNvSpPr>
            <a:spLocks noGrp="1"/>
          </p:cNvSpPr>
          <p:nvPr>
            <p:ph type="sldNum" sz="quarter" idx="19"/>
          </p:nvPr>
        </p:nvSpPr>
        <p:spPr/>
        <p:txBody>
          <a:bodyPr/>
          <a:lstStyle/>
          <a:p>
            <a:fld id="{AB0A2F5B-9D58-954B-BE2D-971097BC211C}" type="slidenum">
              <a:rPr lang="en-US" smtClean="0"/>
              <a:pPr/>
              <a:t>9</a:t>
            </a:fld>
            <a:endParaRPr lang="en-US" dirty="0"/>
          </a:p>
        </p:txBody>
      </p:sp>
    </p:spTree>
    <p:extLst>
      <p:ext uri="{BB962C8B-B14F-4D97-AF65-F5344CB8AC3E}">
        <p14:creationId xmlns:p14="http://schemas.microsoft.com/office/powerpoint/2010/main" val="2076614280"/>
      </p:ext>
    </p:extLst>
  </p:cSld>
  <p:clrMapOvr>
    <a:masterClrMapping/>
  </p:clrMapOvr>
</p:sld>
</file>

<file path=ppt/theme/theme1.xml><?xml version="1.0" encoding="utf-8"?>
<a:theme xmlns:a="http://schemas.openxmlformats.org/drawingml/2006/main" name="Corient 2024">
  <a:themeElements>
    <a:clrScheme name="Corient 2024 Black &amp; Blue">
      <a:dk1>
        <a:srgbClr val="000000"/>
      </a:dk1>
      <a:lt1>
        <a:srgbClr val="FFFFFF"/>
      </a:lt1>
      <a:dk2>
        <a:srgbClr val="000000"/>
      </a:dk2>
      <a:lt2>
        <a:srgbClr val="C2C9CD"/>
      </a:lt2>
      <a:accent1>
        <a:srgbClr val="000000"/>
      </a:accent1>
      <a:accent2>
        <a:srgbClr val="5C6367"/>
      </a:accent2>
      <a:accent3>
        <a:srgbClr val="001F68"/>
      </a:accent3>
      <a:accent4>
        <a:srgbClr val="6779A2"/>
      </a:accent4>
      <a:accent5>
        <a:srgbClr val="9CA8C2"/>
      </a:accent5>
      <a:accent6>
        <a:srgbClr val="D1D7E2"/>
      </a:accent6>
      <a:hlink>
        <a:srgbClr val="002068"/>
      </a:hlink>
      <a:folHlink>
        <a:srgbClr val="001F68"/>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Props1.xml><?xml version="1.0" encoding="utf-8"?>
<ds:datastoreItem xmlns:ds="http://schemas.openxmlformats.org/officeDocument/2006/customXml" ds:itemID="{6F04D951-7A1B-4EB1-95F5-F42646748511}">
  <ds:schemaRefs>
    <ds:schemaRef ds:uri="http://schemas.microsoft.com/sharepoint/v3/contenttype/forms"/>
  </ds:schemaRefs>
</ds:datastoreItem>
</file>

<file path=customXml/itemProps2.xml><?xml version="1.0" encoding="utf-8"?>
<ds:datastoreItem xmlns:ds="http://schemas.openxmlformats.org/officeDocument/2006/customXml" ds:itemID="{D7C65E9C-0BC7-46D4-B0F7-3A26998A17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84eef-e0c3-4693-a7bf-71e304f34af0"/>
    <ds:schemaRef ds:uri="4aaa658e-9bd8-4ce7-a2a2-58256088f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4D5AE0-DB75-4CB3-B0FB-BA02F0E2FC49}">
  <ds:schemaRefs>
    <ds:schemaRef ds:uri="http://www.w3.org/XML/1998/namespace"/>
    <ds:schemaRef ds:uri="http://schemas.microsoft.com/office/2006/documentManagement/types"/>
    <ds:schemaRef ds:uri="fe384eef-e0c3-4693-a7bf-71e304f34af0"/>
    <ds:schemaRef ds:uri="http://schemas.microsoft.com/office/2006/metadata/properties"/>
    <ds:schemaRef ds:uri="4aaa658e-9bd8-4ce7-a2a2-58256088f15f"/>
    <ds:schemaRef ds:uri="http://purl.org/dc/terms/"/>
    <ds:schemaRef ds:uri="http://schemas.openxmlformats.org/package/2006/metadata/core-properties"/>
    <ds:schemaRef ds:uri="http://schemas.microsoft.com/office/infopath/2007/PartnerControl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1163</TotalTime>
  <Words>727</Words>
  <Application>Microsoft Office PowerPoint</Application>
  <PresentationFormat>Widescreen</PresentationFormat>
  <Paragraphs>39</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Corient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Carmella Mustachio</cp:lastModifiedBy>
  <cp:revision>135</cp:revision>
  <dcterms:created xsi:type="dcterms:W3CDTF">2022-12-19T00:01:38Z</dcterms:created>
  <dcterms:modified xsi:type="dcterms:W3CDTF">2025-03-07T21:06:55Z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SIP_Label_defa4170-0d19-0005-0004-bc88714345d2_Enabled">
    <vt:lpwstr>true</vt:lpwstr>
  </property>
  <property fmtid="{D5CDD505-2E9C-101B-9397-08002B2CF9AE}" pid="4" name="MSIP_Label_defa4170-0d19-0005-0004-bc88714345d2_SetDate">
    <vt:lpwstr>2024-08-07T15:35:17Z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696c7220-1463-4575-a3af-40af893777fc</vt:lpwstr>
  </property>
  <property fmtid="{D5CDD505-2E9C-101B-9397-08002B2CF9AE}" pid="8" name="MSIP_Label_defa4170-0d19-0005-0004-bc88714345d2_ActionId">
    <vt:lpwstr>8fd9412a-f3ef-4540-ac3f-d643a8801ae7</vt:lpwstr>
  </property>
  <property fmtid="{D5CDD505-2E9C-101B-9397-08002B2CF9AE}" pid="9" name="MSIP_Label_defa4170-0d19-0005-0004-bc88714345d2_ContentBits">
    <vt:lpwstr>0</vt:lpwstr>
  </property>
  <property fmtid="{D5CDD505-2E9C-101B-9397-08002B2CF9AE}" pid="10" name="MediaServiceImageTags">
    <vt:lpwstr/>
  </property>
</Properties>
</file>